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slide+xml" PartName="/ppt/slides/slide62.xml"/>
  <Override ContentType="application/vnd.openxmlformats-officedocument.presentationml.slide+xml" PartName="/ppt/slides/slide63.xml"/>
  <Override ContentType="application/vnd.openxmlformats-officedocument.presentationml.slide+xml" PartName="/ppt/slides/slide64.xml"/>
  <Override ContentType="application/vnd.openxmlformats-officedocument.presentationml.slide+xml" PartName="/ppt/slides/slide65.xml"/>
  <Override ContentType="application/vnd.openxmlformats-officedocument.presentationml.slide+xml" PartName="/ppt/slides/slide66.xml"/>
  <Override ContentType="application/vnd.openxmlformats-officedocument.presentationml.slide+xml" PartName="/ppt/slides/slide67.xml"/>
  <Override ContentType="application/vnd.openxmlformats-officedocument.presentationml.slide+xml" PartName="/ppt/slides/slide68.xml"/>
  <Override ContentType="application/vnd.openxmlformats-officedocument.presentationml.slide+xml" PartName="/ppt/slides/slide69.xml"/>
  <Override ContentType="application/vnd.openxmlformats-officedocument.presentationml.slide+xml" PartName="/ppt/slides/slide70.xml"/>
  <Override ContentType="application/vnd.openxmlformats-officedocument.presentationml.slide+xml" PartName="/ppt/slides/slide71.xml"/>
  <Override ContentType="application/vnd.openxmlformats-officedocument.presentationml.slide+xml" PartName="/ppt/slides/slide72.xml"/>
  <Override ContentType="application/vnd.openxmlformats-officedocument.presentationml.slide+xml" PartName="/ppt/slides/slide73.xml"/>
  <Override ContentType="application/vnd.openxmlformats-officedocument.presentationml.slide+xml" PartName="/ppt/slides/slide74.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77.xml"/>
  <Override ContentType="application/vnd.openxmlformats-officedocument.presentationml.slide+xml" PartName="/ppt/slides/slide78.xml"/>
  <Override ContentType="application/vnd.openxmlformats-officedocument.presentationml.slide+xml" PartName="/ppt/slides/slide79.xml"/>
  <Override ContentType="application/vnd.openxmlformats-officedocument.presentationml.slide+xml" PartName="/ppt/slides/slide80.xml"/>
  <Override ContentType="application/vnd.openxmlformats-officedocument.presentationml.slide+xml" PartName="/ppt/slides/slide81.xml"/>
  <Override ContentType="application/vnd.openxmlformats-officedocument.presentationml.slide+xml" PartName="/ppt/slides/slide82.xml"/>
  <Override ContentType="application/vnd.openxmlformats-officedocument.presentationml.slide+xml" PartName="/ppt/slides/slide83.xml"/>
  <Override ContentType="application/vnd.openxmlformats-officedocument.presentationml.slide+xml" PartName="/ppt/slides/slide84.xml"/>
  <Override ContentType="application/vnd.openxmlformats-officedocument.presentationml.slide+xml" PartName="/ppt/slides/slide85.xml"/>
  <Override ContentType="application/vnd.openxmlformats-officedocument.presentationml.slide+xml" PartName="/ppt/slides/slide86.xml"/>
  <Override ContentType="application/vnd.openxmlformats-officedocument.presentationml.slide+xml" PartName="/ppt/slides/slide87.xml"/>
  <Override ContentType="application/vnd.openxmlformats-officedocument.presentationml.slide+xml" PartName="/ppt/slides/slide88.xml"/>
  <Override ContentType="application/vnd.openxmlformats-officedocument.presentationml.slide+xml" PartName="/ppt/slides/slide89.xml"/>
  <Override ContentType="application/vnd.openxmlformats-officedocument.presentationml.slide+xml" PartName="/ppt/slides/slide90.xml"/>
  <Override ContentType="application/vnd.openxmlformats-officedocument.presentationml.slide+xml" PartName="/ppt/slides/slide91.xml"/>
  <Override ContentType="application/vnd.openxmlformats-officedocument.presentationml.slide+xml" PartName="/ppt/slides/slide92.xml"/>
  <Override ContentType="application/vnd.openxmlformats-officedocument.presentationml.slide+xml" PartName="/ppt/slides/slide93.xml"/>
  <Override ContentType="application/vnd.openxmlformats-officedocument.presentationml.slide+xml" PartName="/ppt/slides/slide94.xml"/>
  <Override ContentType="application/vnd.openxmlformats-officedocument.presentationml.slide+xml" PartName="/ppt/slides/slide95.xml"/>
  <Override ContentType="application/vnd.openxmlformats-officedocument.presentationml.slide+xml" PartName="/ppt/slides/slide96.xml"/>
  <Override ContentType="application/vnd.openxmlformats-officedocument.presentationml.slide+xml" PartName="/ppt/slides/slide97.xml"/>
  <Override ContentType="application/vnd.openxmlformats-officedocument.presentationml.slide+xml" PartName="/ppt/slides/slide98.xml"/>
  <Override ContentType="application/vnd.openxmlformats-officedocument.presentationml.slide+xml" PartName="/ppt/slides/slide99.xml"/>
  <Override ContentType="application/vnd.openxmlformats-officedocument.presentationml.slide+xml" PartName="/ppt/slides/slide100.xml"/>
  <Override ContentType="application/vnd.openxmlformats-officedocument.presentationml.slide+xml" PartName="/ppt/slides/slide101.xml"/>
  <Override ContentType="application/vnd.openxmlformats-officedocument.presentationml.slide+xml" PartName="/ppt/slides/slide102.xml"/>
  <Override ContentType="application/vnd.openxmlformats-officedocument.presentationml.slide+xml" PartName="/ppt/slides/slide103.xml"/>
  <Override ContentType="application/vnd.openxmlformats-officedocument.presentationml.slide+xml" PartName="/ppt/slides/slide104.xml"/>
  <Override ContentType="application/vnd.openxmlformats-officedocument.presentationml.slide+xml" PartName="/ppt/slides/slide105.xml"/>
  <Override ContentType="application/vnd.openxmlformats-officedocument.presentationml.slide+xml" PartName="/ppt/slides/slide106.xml"/>
  <Override ContentType="application/vnd.openxmlformats-officedocument.presentationml.slide+xml" PartName="/ppt/slides/slide107.xml"/>
  <Override ContentType="application/vnd.openxmlformats-officedocument.presentationml.slide+xml" PartName="/ppt/slides/slide108.xml"/>
  <Override ContentType="application/vnd.openxmlformats-officedocument.presentationml.slide+xml" PartName="/ppt/slides/slide109.xml"/>
  <Override ContentType="application/vnd.openxmlformats-officedocument.presentationml.slide+xml" PartName="/ppt/slides/slide110.xml"/>
  <Override ContentType="application/vnd.openxmlformats-officedocument.presentationml.slide+xml" PartName="/ppt/slides/slide1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Lst>
  <p:sldSz cx="18288000" cy="10287000"/>
  <p:notesSz cx="6858000" cy="9144000"/>
  <p:embeddedFontLst>
    <p:embeddedFont>
      <p:font typeface="Poppins Bold" charset="1" panose="00000800000000000000"/>
      <p:regular r:id="rId117"/>
    </p:embeddedFont>
    <p:embeddedFont>
      <p:font typeface="Zen Dots" charset="1" panose="00000000000000000000"/>
      <p:regular r:id="rId118"/>
    </p:embeddedFont>
    <p:embeddedFont>
      <p:font typeface="Poppins" charset="1" panose="00000500000000000000"/>
      <p:regular r:id="rId119"/>
    </p:embeddedFont>
    <p:embeddedFont>
      <p:font typeface="Noto Serif Display" charset="1" panose="02020502080505020204"/>
      <p:regular r:id="rId120"/>
    </p:embeddedFont>
    <p:embeddedFont>
      <p:font typeface="Poppins Heavy" charset="1" panose="00000A00000000000000"/>
      <p:regular r:id="rId121"/>
    </p:embeddedFont>
    <p:embeddedFont>
      <p:font typeface="Poppins Italics" charset="1" panose="00000500000000000000"/>
      <p:regular r:id="rId122"/>
    </p:embeddedFont>
    <p:embeddedFont>
      <p:font typeface="Times New Roman" charset="1" panose="02020603050405020304"/>
      <p:regular r:id="rId123"/>
    </p:embeddedFont>
    <p:embeddedFont>
      <p:font typeface="Pridi Bold" charset="1" panose="00000800000000000000"/>
      <p:regular r:id="rId124"/>
    </p:embeddedFont>
    <p:embeddedFont>
      <p:font typeface="Pridi" charset="1" panose="00000500000000000000"/>
      <p:regular r:id="rId125"/>
    </p:embeddedFont>
    <p:embeddedFont>
      <p:font typeface="Arial" charset="1" panose="020B0604020202020204"/>
      <p:regular r:id="rId1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00" Target="slides/slide95.xml" Type="http://schemas.openxmlformats.org/officeDocument/2006/relationships/slide"/><Relationship Id="rId101" Target="slides/slide96.xml" Type="http://schemas.openxmlformats.org/officeDocument/2006/relationships/slide"/><Relationship Id="rId102" Target="slides/slide97.xml" Type="http://schemas.openxmlformats.org/officeDocument/2006/relationships/slide"/><Relationship Id="rId103" Target="slides/slide98.xml" Type="http://schemas.openxmlformats.org/officeDocument/2006/relationships/slide"/><Relationship Id="rId104" Target="slides/slide99.xml" Type="http://schemas.openxmlformats.org/officeDocument/2006/relationships/slide"/><Relationship Id="rId105" Target="slides/slide100.xml" Type="http://schemas.openxmlformats.org/officeDocument/2006/relationships/slide"/><Relationship Id="rId106" Target="slides/slide101.xml" Type="http://schemas.openxmlformats.org/officeDocument/2006/relationships/slide"/><Relationship Id="rId107" Target="slides/slide102.xml" Type="http://schemas.openxmlformats.org/officeDocument/2006/relationships/slide"/><Relationship Id="rId108" Target="slides/slide103.xml" Type="http://schemas.openxmlformats.org/officeDocument/2006/relationships/slide"/><Relationship Id="rId109" Target="slides/slide104.xml" Type="http://schemas.openxmlformats.org/officeDocument/2006/relationships/slide"/><Relationship Id="rId11" Target="slides/slide6.xml" Type="http://schemas.openxmlformats.org/officeDocument/2006/relationships/slide"/><Relationship Id="rId110" Target="slides/slide105.xml" Type="http://schemas.openxmlformats.org/officeDocument/2006/relationships/slide"/><Relationship Id="rId111" Target="slides/slide106.xml" Type="http://schemas.openxmlformats.org/officeDocument/2006/relationships/slide"/><Relationship Id="rId112" Target="slides/slide107.xml" Type="http://schemas.openxmlformats.org/officeDocument/2006/relationships/slide"/><Relationship Id="rId113" Target="slides/slide108.xml" Type="http://schemas.openxmlformats.org/officeDocument/2006/relationships/slide"/><Relationship Id="rId114" Target="slides/slide109.xml" Type="http://schemas.openxmlformats.org/officeDocument/2006/relationships/slide"/><Relationship Id="rId115" Target="slides/slide110.xml" Type="http://schemas.openxmlformats.org/officeDocument/2006/relationships/slide"/><Relationship Id="rId116" Target="slides/slide111.xml" Type="http://schemas.openxmlformats.org/officeDocument/2006/relationships/slide"/><Relationship Id="rId117" Target="fonts/font117.fntdata" Type="http://schemas.openxmlformats.org/officeDocument/2006/relationships/font"/><Relationship Id="rId118" Target="fonts/font118.fntdata" Type="http://schemas.openxmlformats.org/officeDocument/2006/relationships/font"/><Relationship Id="rId119" Target="fonts/font119.fntdata" Type="http://schemas.openxmlformats.org/officeDocument/2006/relationships/font"/><Relationship Id="rId12" Target="slides/slide7.xml" Type="http://schemas.openxmlformats.org/officeDocument/2006/relationships/slide"/><Relationship Id="rId120" Target="fonts/font120.fntdata" Type="http://schemas.openxmlformats.org/officeDocument/2006/relationships/font"/><Relationship Id="rId121" Target="fonts/font121.fntdata" Type="http://schemas.openxmlformats.org/officeDocument/2006/relationships/font"/><Relationship Id="rId122" Target="fonts/font122.fntdata" Type="http://schemas.openxmlformats.org/officeDocument/2006/relationships/font"/><Relationship Id="rId123" Target="fonts/font123.fntdata" Type="http://schemas.openxmlformats.org/officeDocument/2006/relationships/font"/><Relationship Id="rId124" Target="fonts/font124.fntdata" Type="http://schemas.openxmlformats.org/officeDocument/2006/relationships/font"/><Relationship Id="rId125" Target="fonts/font125.fntdata" Type="http://schemas.openxmlformats.org/officeDocument/2006/relationships/font"/><Relationship Id="rId126" Target="fonts/font126.fntdata" Type="http://schemas.openxmlformats.org/officeDocument/2006/relationships/font"/><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slides/slide62.xml" Type="http://schemas.openxmlformats.org/officeDocument/2006/relationships/slide"/><Relationship Id="rId68" Target="slides/slide63.xml" Type="http://schemas.openxmlformats.org/officeDocument/2006/relationships/slide"/><Relationship Id="rId69" Target="slides/slide64.xml" Type="http://schemas.openxmlformats.org/officeDocument/2006/relationships/slide"/><Relationship Id="rId7" Target="slides/slide2.xml" Type="http://schemas.openxmlformats.org/officeDocument/2006/relationships/slide"/><Relationship Id="rId70" Target="slides/slide65.xml" Type="http://schemas.openxmlformats.org/officeDocument/2006/relationships/slide"/><Relationship Id="rId71" Target="slides/slide66.xml" Type="http://schemas.openxmlformats.org/officeDocument/2006/relationships/slide"/><Relationship Id="rId72" Target="slides/slide67.xml" Type="http://schemas.openxmlformats.org/officeDocument/2006/relationships/slide"/><Relationship Id="rId73" Target="slides/slide68.xml" Type="http://schemas.openxmlformats.org/officeDocument/2006/relationships/slide"/><Relationship Id="rId74" Target="slides/slide69.xml" Type="http://schemas.openxmlformats.org/officeDocument/2006/relationships/slide"/><Relationship Id="rId75" Target="slides/slide70.xml" Type="http://schemas.openxmlformats.org/officeDocument/2006/relationships/slide"/><Relationship Id="rId76" Target="slides/slide71.xml" Type="http://schemas.openxmlformats.org/officeDocument/2006/relationships/slide"/><Relationship Id="rId77" Target="slides/slide72.xml" Type="http://schemas.openxmlformats.org/officeDocument/2006/relationships/slide"/><Relationship Id="rId78" Target="slides/slide73.xml" Type="http://schemas.openxmlformats.org/officeDocument/2006/relationships/slide"/><Relationship Id="rId79" Target="slides/slide74.xml" Type="http://schemas.openxmlformats.org/officeDocument/2006/relationships/slide"/><Relationship Id="rId8" Target="slides/slide3.xml" Type="http://schemas.openxmlformats.org/officeDocument/2006/relationships/slide"/><Relationship Id="rId80" Target="slides/slide75.xml" Type="http://schemas.openxmlformats.org/officeDocument/2006/relationships/slide"/><Relationship Id="rId81" Target="slides/slide76.xml" Type="http://schemas.openxmlformats.org/officeDocument/2006/relationships/slide"/><Relationship Id="rId82" Target="slides/slide77.xml" Type="http://schemas.openxmlformats.org/officeDocument/2006/relationships/slide"/><Relationship Id="rId83" Target="slides/slide78.xml" Type="http://schemas.openxmlformats.org/officeDocument/2006/relationships/slide"/><Relationship Id="rId84" Target="slides/slide79.xml" Type="http://schemas.openxmlformats.org/officeDocument/2006/relationships/slide"/><Relationship Id="rId85" Target="slides/slide80.xml" Type="http://schemas.openxmlformats.org/officeDocument/2006/relationships/slide"/><Relationship Id="rId86" Target="slides/slide81.xml" Type="http://schemas.openxmlformats.org/officeDocument/2006/relationships/slide"/><Relationship Id="rId87" Target="slides/slide82.xml" Type="http://schemas.openxmlformats.org/officeDocument/2006/relationships/slide"/><Relationship Id="rId88" Target="slides/slide83.xml" Type="http://schemas.openxmlformats.org/officeDocument/2006/relationships/slide"/><Relationship Id="rId89" Target="slides/slide84.xml" Type="http://schemas.openxmlformats.org/officeDocument/2006/relationships/slide"/><Relationship Id="rId9" Target="slides/slide4.xml" Type="http://schemas.openxmlformats.org/officeDocument/2006/relationships/slide"/><Relationship Id="rId90" Target="slides/slide85.xml" Type="http://schemas.openxmlformats.org/officeDocument/2006/relationships/slide"/><Relationship Id="rId91" Target="slides/slide86.xml" Type="http://schemas.openxmlformats.org/officeDocument/2006/relationships/slide"/><Relationship Id="rId92" Target="slides/slide87.xml" Type="http://schemas.openxmlformats.org/officeDocument/2006/relationships/slide"/><Relationship Id="rId93" Target="slides/slide88.xml" Type="http://schemas.openxmlformats.org/officeDocument/2006/relationships/slide"/><Relationship Id="rId94" Target="slides/slide89.xml" Type="http://schemas.openxmlformats.org/officeDocument/2006/relationships/slide"/><Relationship Id="rId95" Target="slides/slide90.xml" Type="http://schemas.openxmlformats.org/officeDocument/2006/relationships/slide"/><Relationship Id="rId96" Target="slides/slide91.xml" Type="http://schemas.openxmlformats.org/officeDocument/2006/relationships/slide"/><Relationship Id="rId97" Target="slides/slide92.xml" Type="http://schemas.openxmlformats.org/officeDocument/2006/relationships/slide"/><Relationship Id="rId98" Target="slides/slide93.xml" Type="http://schemas.openxmlformats.org/officeDocument/2006/relationships/slide"/><Relationship Id="rId99" Target="slides/slide9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0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60.png" Type="http://schemas.openxmlformats.org/officeDocument/2006/relationships/image"/></Relationships>
</file>

<file path=ppt/slides/_rels/slide10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10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png" Type="http://schemas.openxmlformats.org/officeDocument/2006/relationships/image"/></Relationships>
</file>

<file path=ppt/slides/_rels/slide10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0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10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10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1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8.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1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 Id="rId5" Target="../media/image20.pn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4.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jpeg" Type="http://schemas.openxmlformats.org/officeDocument/2006/relationships/image"/><Relationship Id="rId3" Target="../media/image14.png" Type="http://schemas.openxmlformats.org/officeDocument/2006/relationships/image"/><Relationship Id="rId4" Target="../media/image15.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2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5.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4.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6.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37.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6.pn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6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6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6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6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s>
</file>

<file path=ppt/slides/_rels/slide7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7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7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7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7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7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7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8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 Id="rId3" Target="../media/image48.png" Type="http://schemas.openxmlformats.org/officeDocument/2006/relationships/image"/></Relationships>
</file>

<file path=ppt/slides/_rels/slide8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8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8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1.png" Type="http://schemas.openxmlformats.org/officeDocument/2006/relationships/image"/><Relationship Id="rId4" Target="../media/image2.svg" Type="http://schemas.openxmlformats.org/officeDocument/2006/relationships/image"/></Relationships>
</file>

<file path=ppt/slides/_rels/slide8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8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2.png" Type="http://schemas.openxmlformats.org/officeDocument/2006/relationships/image"/><Relationship Id="rId5" Target="../media/image53.png" Type="http://schemas.openxmlformats.org/officeDocument/2006/relationships/image"/></Relationships>
</file>

<file path=ppt/slides/_rels/slide8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 Id="rId3" Target="../media/image15.svg" Type="http://schemas.openxmlformats.org/officeDocument/2006/relationships/image"/><Relationship Id="rId4" Target="../media/image54.png" Type="http://schemas.openxmlformats.org/officeDocument/2006/relationships/image"/></Relationships>
</file>

<file path=ppt/slides/_rels/slide8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8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s>
</file>

<file path=ppt/slides/_rels/slide9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9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9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9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9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3.1. Dataset 1 – Bitly Data from 1.USA.gov</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681380"/>
            <a:ext cx="1113771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3.1.2 PHÂN TÍCH</a:t>
            </a:r>
          </a:p>
        </p:txBody>
      </p:sp>
      <p:sp>
        <p:nvSpPr>
          <p:cNvPr name="AutoShape 7" id="7"/>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38225" y="3760692"/>
            <a:ext cx="16145487" cy="4696460"/>
          </a:xfrm>
          <a:prstGeom prst="rect">
            <a:avLst/>
          </a:prstGeom>
        </p:spPr>
        <p:txBody>
          <a:bodyPr anchor="t" rtlCol="false" tIns="0" lIns="0" bIns="0" rIns="0">
            <a:spAutoFit/>
          </a:bodyPr>
          <a:lstStyle/>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Đọc dữ liệu JSON</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Parse từng dòng JSON; bỏ qua dòng “heartbeat”/hỏng.</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Tổng số bản ghi hợp lệ: 3,440.</a:t>
            </a:r>
          </a:p>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Tách thông tin như múi giờ (tz), quốc gia, trình duyệt.</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Trích: tz, c (country), a (user_agent), t (timestamp), u (URL), r (referrer)…</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Chuẩn hóa chuỗi, xử lý rỗng/thiếu.</a:t>
            </a: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3.1. Dataset 1 – Bitly Data from 1.USA.gov</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990898" y="2315281"/>
            <a:ext cx="1113771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p>
        </p:txBody>
      </p:sp>
      <p:sp>
        <p:nvSpPr>
          <p:cNvPr name="AutoShape 7" id="7"/>
          <p:cNvSpPr/>
          <p:nvPr/>
        </p:nvSpPr>
        <p:spPr>
          <a:xfrm>
            <a:off x="990898" y="9666449"/>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90898" y="3031204"/>
            <a:ext cx="17130406" cy="6471773"/>
          </a:xfrm>
          <a:prstGeom prst="rect">
            <a:avLst/>
          </a:prstGeom>
        </p:spPr>
        <p:txBody>
          <a:bodyPr anchor="t" rtlCol="false" tIns="0" lIns="0" bIns="0" rIns="0">
            <a:spAutoFit/>
          </a:bodyPr>
          <a:lstStyle/>
          <a:p>
            <a:pPr algn="just" marL="759914" indent="-379957" lvl="1">
              <a:lnSpc>
                <a:spcPts val="4681"/>
              </a:lnSpc>
              <a:buFont typeface="Arial"/>
              <a:buChar char="•"/>
            </a:pPr>
            <a:r>
              <a:rPr lang="en-US" sz="3519" spc="-98">
                <a:solidFill>
                  <a:srgbClr val="FFFFFF"/>
                </a:solidFill>
                <a:latin typeface="Poppins"/>
                <a:ea typeface="Poppins"/>
                <a:cs typeface="Poppins"/>
                <a:sym typeface="Poppins"/>
              </a:rPr>
              <a:t>Country</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US: 2,305 → 67.01% (toàn bộ 3,440) | 78.97% (trên tập có nhãn = 2,919)</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GB</a:t>
            </a:r>
            <a:r>
              <a:rPr lang="en-US" sz="3519" spc="-98">
                <a:solidFill>
                  <a:srgbClr val="FFFFFF"/>
                </a:solidFill>
                <a:latin typeface="Poppins"/>
                <a:ea typeface="Poppins"/>
                <a:cs typeface="Poppins"/>
                <a:sym typeface="Poppins"/>
              </a:rPr>
              <a:t>: 74 → 2.15% | 2.54%</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CA</a:t>
            </a:r>
            <a:r>
              <a:rPr lang="en-US" sz="3519" spc="-98">
                <a:solidFill>
                  <a:srgbClr val="FFFFFF"/>
                </a:solidFill>
                <a:latin typeface="Poppins"/>
                <a:ea typeface="Poppins"/>
                <a:cs typeface="Poppins"/>
                <a:sym typeface="Poppins"/>
              </a:rPr>
              <a:t>: 60 → 1.74% | 2.06%</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ES: 37 → 1.08% |</a:t>
            </a:r>
            <a:r>
              <a:rPr lang="en-US" sz="3519" spc="-98">
                <a:solidFill>
                  <a:srgbClr val="FFFFFF"/>
                </a:solidFill>
                <a:latin typeface="Poppins"/>
                <a:ea typeface="Poppins"/>
                <a:cs typeface="Poppins"/>
                <a:sym typeface="Poppins"/>
              </a:rPr>
              <a:t> 1.27%</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JP: 37 → 1.08% | 1.27%</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BR: 35 → 1.02% | 1.20%</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DE: 28 → 0.81% | 0.96%</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IT: 27 → 0.78% | 0.92%</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NL: 22 → 0.64% | 0.75%</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Thiếu nhãn country: 521 (≈ 15.15%)</a:t>
            </a: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10</a:t>
            </a:r>
          </a:p>
        </p:txBody>
      </p:sp>
    </p:spTree>
  </p:cSld>
  <p:clrMapOvr>
    <a:masterClrMapping/>
  </p:clrMapOvr>
</p:sld>
</file>

<file path=ppt/slides/slide100.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A.8 Advanced Array Input and Output</a:t>
              </a:r>
            </a:p>
          </p:txBody>
        </p:sp>
      </p:grpSp>
      <p:sp>
        <p:nvSpPr>
          <p:cNvPr name="TextBox 5" id="5"/>
          <p:cNvSpPr txBox="true"/>
          <p:nvPr/>
        </p:nvSpPr>
        <p:spPr>
          <a:xfrm rot="0">
            <a:off x="8974766" y="4750679"/>
            <a:ext cx="6787361" cy="4878761"/>
          </a:xfrm>
          <a:prstGeom prst="rect">
            <a:avLst/>
          </a:prstGeom>
        </p:spPr>
        <p:txBody>
          <a:bodyPr anchor="t" rtlCol="false" tIns="0" lIns="0" bIns="0" rIns="0">
            <a:spAutoFit/>
          </a:bodyPr>
          <a:lstStyle/>
          <a:p>
            <a:pPr algn="l">
              <a:lnSpc>
                <a:spcPts val="5400"/>
              </a:lnSpc>
            </a:pPr>
            <a:r>
              <a:rPr lang="en-US" sz="3857" spc="7">
                <a:solidFill>
                  <a:srgbClr val="FFFFFF"/>
                </a:solidFill>
                <a:latin typeface="Poppins"/>
                <a:ea typeface="Poppins"/>
                <a:cs typeface="Poppins"/>
                <a:sym typeface="Poppins"/>
              </a:rPr>
              <a:t>def</a:t>
            </a:r>
            <a:r>
              <a:rPr lang="en-US" sz="3857" spc="7">
                <a:solidFill>
                  <a:srgbClr val="FFFFFF"/>
                </a:solidFill>
                <a:latin typeface="Poppins"/>
                <a:ea typeface="Poppins"/>
                <a:cs typeface="Poppins"/>
                <a:sym typeface="Poppins"/>
              </a:rPr>
              <a:t> mea</a:t>
            </a:r>
            <a:r>
              <a:rPr lang="en-US" sz="3857" spc="7">
                <a:solidFill>
                  <a:srgbClr val="FFFFFF"/>
                </a:solidFill>
                <a:latin typeface="Poppins"/>
                <a:ea typeface="Poppins"/>
                <a:cs typeface="Poppins"/>
                <a:sym typeface="Poppins"/>
              </a:rPr>
              <a:t>n_distance(x, y):</a:t>
            </a:r>
          </a:p>
          <a:p>
            <a:pPr algn="l">
              <a:lnSpc>
                <a:spcPts val="5400"/>
              </a:lnSpc>
            </a:pPr>
            <a:r>
              <a:rPr lang="en-US" sz="3857" spc="7">
                <a:solidFill>
                  <a:srgbClr val="FFFFFF"/>
                </a:solidFill>
                <a:latin typeface="Poppins"/>
                <a:ea typeface="Poppins"/>
                <a:cs typeface="Poppins"/>
                <a:sym typeface="Poppins"/>
              </a:rPr>
              <a:t>  nx = len(x)</a:t>
            </a:r>
          </a:p>
          <a:p>
            <a:pPr algn="l">
              <a:lnSpc>
                <a:spcPts val="5400"/>
              </a:lnSpc>
            </a:pPr>
            <a:r>
              <a:rPr lang="en-US" sz="3857" spc="7">
                <a:solidFill>
                  <a:srgbClr val="FFFFFF"/>
                </a:solidFill>
                <a:latin typeface="Poppins"/>
                <a:ea typeface="Poppins"/>
                <a:cs typeface="Poppins"/>
                <a:sym typeface="Poppins"/>
              </a:rPr>
              <a:t>  result = 0.0</a:t>
            </a:r>
          </a:p>
          <a:p>
            <a:pPr algn="l">
              <a:lnSpc>
                <a:spcPts val="5400"/>
              </a:lnSpc>
            </a:pPr>
            <a:r>
              <a:rPr lang="en-US" sz="3857" spc="7">
                <a:solidFill>
                  <a:srgbClr val="FFFFFF"/>
                </a:solidFill>
                <a:latin typeface="Poppins"/>
                <a:ea typeface="Poppins"/>
                <a:cs typeface="Poppins"/>
                <a:sym typeface="Poppins"/>
              </a:rPr>
              <a:t>  count = 0</a:t>
            </a:r>
          </a:p>
          <a:p>
            <a:pPr algn="l">
              <a:lnSpc>
                <a:spcPts val="5400"/>
              </a:lnSpc>
              <a:spcBef>
                <a:spcPct val="0"/>
              </a:spcBef>
            </a:pPr>
            <a:r>
              <a:rPr lang="en-US" sz="3857" spc="7">
                <a:solidFill>
                  <a:srgbClr val="FFFFFF"/>
                </a:solidFill>
                <a:latin typeface="Poppins"/>
                <a:ea typeface="Poppins"/>
                <a:cs typeface="Poppins"/>
                <a:sym typeface="Poppins"/>
              </a:rPr>
              <a:t>  for i in ran</a:t>
            </a:r>
            <a:r>
              <a:rPr lang="en-US" sz="3857" spc="7">
                <a:solidFill>
                  <a:srgbClr val="FFFFFF"/>
                </a:solidFill>
                <a:latin typeface="Poppins"/>
                <a:ea typeface="Poppins"/>
                <a:cs typeface="Poppins"/>
                <a:sym typeface="Poppins"/>
              </a:rPr>
              <a:t>g</a:t>
            </a:r>
            <a:r>
              <a:rPr lang="en-US" sz="3857" spc="7">
                <a:solidFill>
                  <a:srgbClr val="FFFFFF"/>
                </a:solidFill>
                <a:latin typeface="Poppins"/>
                <a:ea typeface="Poppins"/>
                <a:cs typeface="Poppins"/>
                <a:sym typeface="Poppins"/>
              </a:rPr>
              <a:t>e(</a:t>
            </a:r>
            <a:r>
              <a:rPr lang="en-US" sz="3857" spc="7">
                <a:solidFill>
                  <a:srgbClr val="FFFFFF"/>
                </a:solidFill>
                <a:latin typeface="Poppins"/>
                <a:ea typeface="Poppins"/>
                <a:cs typeface="Poppins"/>
                <a:sym typeface="Poppins"/>
              </a:rPr>
              <a:t>nx</a:t>
            </a:r>
            <a:r>
              <a:rPr lang="en-US" sz="3857" spc="7">
                <a:solidFill>
                  <a:srgbClr val="FFFFFF"/>
                </a:solidFill>
                <a:latin typeface="Poppins"/>
                <a:ea typeface="Poppins"/>
                <a:cs typeface="Poppins"/>
                <a:sym typeface="Poppins"/>
              </a:rPr>
              <a:t>):</a:t>
            </a:r>
          </a:p>
          <a:p>
            <a:pPr algn="l">
              <a:lnSpc>
                <a:spcPts val="5400"/>
              </a:lnSpc>
              <a:spcBef>
                <a:spcPct val="0"/>
              </a:spcBef>
            </a:pPr>
            <a:r>
              <a:rPr lang="en-US" sz="3857" spc="7">
                <a:solidFill>
                  <a:srgbClr val="FFFFFF"/>
                </a:solidFill>
                <a:latin typeface="Poppins"/>
                <a:ea typeface="Poppins"/>
                <a:cs typeface="Poppins"/>
                <a:sym typeface="Poppins"/>
              </a:rPr>
              <a:t>    </a:t>
            </a:r>
            <a:r>
              <a:rPr lang="en-US" sz="3857" spc="7">
                <a:solidFill>
                  <a:srgbClr val="FFFFFF"/>
                </a:solidFill>
                <a:latin typeface="Poppins"/>
                <a:ea typeface="Poppins"/>
                <a:cs typeface="Poppins"/>
                <a:sym typeface="Poppins"/>
              </a:rPr>
              <a:t>result += x[i] - y[i]</a:t>
            </a:r>
          </a:p>
          <a:p>
            <a:pPr algn="l">
              <a:lnSpc>
                <a:spcPts val="5400"/>
              </a:lnSpc>
              <a:spcBef>
                <a:spcPct val="0"/>
              </a:spcBef>
            </a:pPr>
            <a:r>
              <a:rPr lang="en-US" sz="3857" spc="7">
                <a:solidFill>
                  <a:srgbClr val="FFFFFF"/>
                </a:solidFill>
                <a:latin typeface="Poppins"/>
                <a:ea typeface="Poppins"/>
                <a:cs typeface="Poppins"/>
                <a:sym typeface="Poppins"/>
              </a:rPr>
              <a:t>    count += 1</a:t>
            </a:r>
          </a:p>
          <a:p>
            <a:pPr algn="l">
              <a:lnSpc>
                <a:spcPts val="115"/>
              </a:lnSpc>
              <a:spcBef>
                <a:spcPct val="0"/>
              </a:spcBef>
            </a:pPr>
            <a:r>
              <a:rPr lang="en-US" sz="100" spc="0">
                <a:solidFill>
                  <a:srgbClr val="FFFFFF"/>
                </a:solidFill>
                <a:latin typeface="Poppins"/>
                <a:ea typeface="Poppins"/>
                <a:cs typeface="Poppins"/>
                <a:sym typeface="Poppins"/>
              </a:rPr>
              <a:t>    return</a:t>
            </a:r>
            <a:r>
              <a:rPr lang="en-US" sz="100" spc="0">
                <a:solidFill>
                  <a:srgbClr val="FFFFFF"/>
                </a:solidFill>
                <a:latin typeface="Poppins"/>
                <a:ea typeface="Poppins"/>
                <a:cs typeface="Poppins"/>
                <a:sym typeface="Poppins"/>
              </a:rPr>
              <a:t> result / count</a:t>
            </a:r>
          </a:p>
        </p:txBody>
      </p:sp>
      <p:sp>
        <p:nvSpPr>
          <p:cNvPr name="TextBox 6" id="6"/>
          <p:cNvSpPr txBox="true"/>
          <p:nvPr/>
        </p:nvSpPr>
        <p:spPr>
          <a:xfrm rot="0">
            <a:off x="1442380" y="4980957"/>
            <a:ext cx="6622588" cy="4428155"/>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Làm</a:t>
            </a:r>
            <a:r>
              <a:rPr lang="en-US" sz="3500" spc="7">
                <a:solidFill>
                  <a:srgbClr val="FFFFFF"/>
                </a:solidFill>
                <a:latin typeface="Poppins"/>
                <a:ea typeface="Poppins"/>
                <a:cs typeface="Poppins"/>
                <a:sym typeface="Poppins"/>
              </a:rPr>
              <a:t> việc</a:t>
            </a:r>
            <a:r>
              <a:rPr lang="en-US" sz="3500" spc="7">
                <a:solidFill>
                  <a:srgbClr val="FFFFFF"/>
                </a:solidFill>
                <a:latin typeface="Poppins"/>
                <a:ea typeface="Poppins"/>
                <a:cs typeface="Poppins"/>
                <a:sym typeface="Poppins"/>
              </a:rPr>
              <a:t> với</a:t>
            </a:r>
            <a:r>
              <a:rPr lang="en-US" sz="3500" spc="7">
                <a:solidFill>
                  <a:srgbClr val="FFFFFF"/>
                </a:solidFill>
                <a:latin typeface="Poppins"/>
                <a:ea typeface="Poppins"/>
                <a:cs typeface="Poppins"/>
                <a:sym typeface="Poppins"/>
              </a:rPr>
              <a:t> mảng rất lớn (hàng chục–trăm GB) vượt RAM. Cần:</a:t>
            </a:r>
          </a:p>
          <a:p>
            <a:pPr algn="l" marL="755672" indent="-377836" lvl="1">
              <a:lnSpc>
                <a:spcPts val="4900"/>
              </a:lnSpc>
              <a:spcBef>
                <a:spcPct val="0"/>
              </a:spcBef>
              <a:buFont typeface="Arial"/>
              <a:buChar char="•"/>
            </a:pPr>
            <a:r>
              <a:rPr lang="en-US" sz="3500" spc="7">
                <a:solidFill>
                  <a:srgbClr val="FFFFFF"/>
                </a:solidFill>
                <a:latin typeface="Poppins"/>
                <a:ea typeface="Poppins"/>
                <a:cs typeface="Poppins"/>
                <a:sym typeface="Poppins"/>
              </a:rPr>
              <a:t>Đọc/ghi một phần dữ liệu</a:t>
            </a:r>
            <a:r>
              <a:rPr lang="en-US" sz="3500" spc="7">
                <a:solidFill>
                  <a:srgbClr val="FFFFFF"/>
                </a:solidFill>
                <a:latin typeface="Poppins"/>
                <a:ea typeface="Poppins"/>
                <a:cs typeface="Poppins"/>
                <a:sym typeface="Poppins"/>
              </a:rPr>
              <a:t> mà khô</a:t>
            </a:r>
            <a:r>
              <a:rPr lang="en-US" sz="3500" spc="7">
                <a:solidFill>
                  <a:srgbClr val="FFFFFF"/>
                </a:solidFill>
                <a:latin typeface="Poppins"/>
                <a:ea typeface="Poppins"/>
                <a:cs typeface="Poppins"/>
                <a:sym typeface="Poppins"/>
              </a:rPr>
              <a:t>ng nạp toàn bộ.</a:t>
            </a:r>
          </a:p>
          <a:p>
            <a:pPr algn="l" marL="755672" indent="-377836" lvl="1">
              <a:lnSpc>
                <a:spcPts val="4900"/>
              </a:lnSpc>
              <a:spcBef>
                <a:spcPct val="0"/>
              </a:spcBef>
              <a:buFont typeface="Arial"/>
              <a:buChar char="•"/>
            </a:pPr>
            <a:r>
              <a:rPr lang="en-US" sz="3500" spc="7">
                <a:solidFill>
                  <a:srgbClr val="FFFFFF"/>
                </a:solidFill>
                <a:latin typeface="Poppins"/>
                <a:ea typeface="Poppins"/>
                <a:cs typeface="Poppins"/>
                <a:sym typeface="Poppins"/>
              </a:rPr>
              <a:t>Lưu trữ bền vững, nén/khả </a:t>
            </a:r>
            <a:r>
              <a:rPr lang="en-US" sz="3500" spc="7">
                <a:solidFill>
                  <a:srgbClr val="FFFFFF"/>
                </a:solidFill>
                <a:latin typeface="Poppins"/>
                <a:ea typeface="Poppins"/>
                <a:cs typeface="Poppins"/>
                <a:sym typeface="Poppins"/>
              </a:rPr>
              <a:t>mở rộng tốt</a:t>
            </a:r>
          </a:p>
          <a:p>
            <a:pPr algn="l">
              <a:lnSpc>
                <a:spcPts val="104"/>
              </a:lnSpc>
              <a:spcBef>
                <a:spcPct val="0"/>
              </a:spcBef>
            </a:pPr>
          </a:p>
        </p:txBody>
      </p:sp>
      <p:sp>
        <p:nvSpPr>
          <p:cNvPr name="TextBox 7" id="7"/>
          <p:cNvSpPr txBox="true"/>
          <p:nvPr/>
        </p:nvSpPr>
        <p:spPr>
          <a:xfrm rot="0">
            <a:off x="1028700" y="2762885"/>
            <a:ext cx="16521741"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 A.8.1 Memory-Mapped Files</a:t>
            </a:r>
          </a:p>
        </p:txBody>
      </p:sp>
    </p:spTree>
  </p:cSld>
  <p:clrMapOvr>
    <a:masterClrMapping/>
  </p:clrMapOvr>
</p:sld>
</file>

<file path=ppt/slides/slide10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A.8.1</a:t>
              </a:r>
            </a:p>
            <a:p>
              <a:pPr algn="ctr">
                <a:lnSpc>
                  <a:spcPts val="1600"/>
                </a:lnSpc>
              </a:pPr>
            </a:p>
          </p:txBody>
        </p:sp>
      </p:grpSp>
      <p:sp>
        <p:nvSpPr>
          <p:cNvPr name="Freeform 5" id="5"/>
          <p:cNvSpPr/>
          <p:nvPr/>
        </p:nvSpPr>
        <p:spPr>
          <a:xfrm flipH="false" flipV="false" rot="0">
            <a:off x="1028700" y="1272814"/>
            <a:ext cx="8588564" cy="3447813"/>
          </a:xfrm>
          <a:custGeom>
            <a:avLst/>
            <a:gdLst/>
            <a:ahLst/>
            <a:cxnLst/>
            <a:rect r="r" b="b" t="t" l="l"/>
            <a:pathLst>
              <a:path h="3447813" w="8588564">
                <a:moveTo>
                  <a:pt x="0" y="0"/>
                </a:moveTo>
                <a:lnTo>
                  <a:pt x="8588564" y="0"/>
                </a:lnTo>
                <a:lnTo>
                  <a:pt x="8588564" y="3447813"/>
                </a:lnTo>
                <a:lnTo>
                  <a:pt x="0" y="3447813"/>
                </a:lnTo>
                <a:lnTo>
                  <a:pt x="0" y="0"/>
                </a:lnTo>
                <a:close/>
              </a:path>
            </a:pathLst>
          </a:custGeom>
          <a:blipFill>
            <a:blip r:embed="rId2"/>
            <a:stretch>
              <a:fillRect l="0" t="0" r="0" b="0"/>
            </a:stretch>
          </a:blipFill>
        </p:spPr>
      </p:sp>
      <p:sp>
        <p:nvSpPr>
          <p:cNvPr name="Freeform 6" id="6"/>
          <p:cNvSpPr/>
          <p:nvPr/>
        </p:nvSpPr>
        <p:spPr>
          <a:xfrm flipH="false" flipV="false" rot="0">
            <a:off x="6296287" y="5063695"/>
            <a:ext cx="10740671" cy="5050575"/>
          </a:xfrm>
          <a:custGeom>
            <a:avLst/>
            <a:gdLst/>
            <a:ahLst/>
            <a:cxnLst/>
            <a:rect r="r" b="b" t="t" l="l"/>
            <a:pathLst>
              <a:path h="5050575" w="10740671">
                <a:moveTo>
                  <a:pt x="0" y="0"/>
                </a:moveTo>
                <a:lnTo>
                  <a:pt x="10740672" y="0"/>
                </a:lnTo>
                <a:lnTo>
                  <a:pt x="10740672" y="5050575"/>
                </a:lnTo>
                <a:lnTo>
                  <a:pt x="0" y="5050575"/>
                </a:lnTo>
                <a:lnTo>
                  <a:pt x="0" y="0"/>
                </a:lnTo>
                <a:close/>
              </a:path>
            </a:pathLst>
          </a:custGeom>
          <a:blipFill>
            <a:blip r:embed="rId3"/>
            <a:stretch>
              <a:fillRect l="0" t="0" r="0" b="0"/>
            </a:stretch>
          </a:blipFill>
        </p:spPr>
      </p:sp>
      <p:sp>
        <p:nvSpPr>
          <p:cNvPr name="TextBox 7" id="7"/>
          <p:cNvSpPr txBox="true"/>
          <p:nvPr/>
        </p:nvSpPr>
        <p:spPr>
          <a:xfrm rot="0">
            <a:off x="728485" y="738178"/>
            <a:ext cx="11135605" cy="534636"/>
          </a:xfrm>
          <a:prstGeom prst="rect">
            <a:avLst/>
          </a:prstGeom>
        </p:spPr>
        <p:txBody>
          <a:bodyPr anchor="t" rtlCol="false" tIns="0" lIns="0" bIns="0" rIns="0">
            <a:spAutoFit/>
          </a:bodyPr>
          <a:lstStyle/>
          <a:p>
            <a:pPr algn="l">
              <a:lnSpc>
                <a:spcPts val="4131"/>
              </a:lnSpc>
              <a:spcBef>
                <a:spcPct val="0"/>
              </a:spcBef>
            </a:pPr>
            <a:r>
              <a:rPr lang="en-US" b="true" sz="2951" spc="5">
                <a:solidFill>
                  <a:srgbClr val="FFFFFF"/>
                </a:solidFill>
                <a:latin typeface="Poppins Bold"/>
                <a:ea typeface="Poppins Bold"/>
                <a:cs typeface="Poppins Bold"/>
                <a:sym typeface="Poppins Bold"/>
              </a:rPr>
              <a:t>T</a:t>
            </a:r>
            <a:r>
              <a:rPr lang="en-US" b="true" sz="2951" spc="5">
                <a:solidFill>
                  <a:srgbClr val="FFFFFF"/>
                </a:solidFill>
                <a:latin typeface="Poppins Bold"/>
                <a:ea typeface="Poppins Bold"/>
                <a:cs typeface="Poppins Bold"/>
                <a:sym typeface="Poppins Bold"/>
              </a:rPr>
              <a:t>ạo mảng bộ nhớ ánh xạ:</a:t>
            </a:r>
          </a:p>
        </p:txBody>
      </p:sp>
      <p:sp>
        <p:nvSpPr>
          <p:cNvPr name="TextBox 8" id="8"/>
          <p:cNvSpPr txBox="true"/>
          <p:nvPr/>
        </p:nvSpPr>
        <p:spPr>
          <a:xfrm rot="0">
            <a:off x="2401378" y="5057775"/>
            <a:ext cx="3894909" cy="1582386"/>
          </a:xfrm>
          <a:prstGeom prst="rect">
            <a:avLst/>
          </a:prstGeom>
        </p:spPr>
        <p:txBody>
          <a:bodyPr anchor="t" rtlCol="false" tIns="0" lIns="0" bIns="0" rIns="0">
            <a:spAutoFit/>
          </a:bodyPr>
          <a:lstStyle/>
          <a:p>
            <a:pPr algn="l">
              <a:lnSpc>
                <a:spcPts val="4131"/>
              </a:lnSpc>
              <a:spcBef>
                <a:spcPct val="0"/>
              </a:spcBef>
            </a:pPr>
            <a:r>
              <a:rPr lang="en-US" b="true" sz="2951" spc="5">
                <a:solidFill>
                  <a:srgbClr val="FFFFFF"/>
                </a:solidFill>
                <a:latin typeface="Poppins Bold"/>
                <a:ea typeface="Poppins Bold"/>
                <a:cs typeface="Poppins Bold"/>
                <a:sym typeface="Poppins Bold"/>
              </a:rPr>
              <a:t>M</a:t>
            </a:r>
            <a:r>
              <a:rPr lang="en-US" b="true" sz="2951" spc="5">
                <a:solidFill>
                  <a:srgbClr val="FFFFFF"/>
                </a:solidFill>
                <a:latin typeface="Poppins Bold"/>
                <a:ea typeface="Poppins Bold"/>
                <a:cs typeface="Poppins Bold"/>
                <a:sym typeface="Poppins Bold"/>
              </a:rPr>
              <a:t>ảng sau khi ghi ngẫu nhiên 5 hàng đầu </a:t>
            </a:r>
          </a:p>
        </p:txBody>
      </p:sp>
    </p:spTree>
  </p:cSld>
  <p:clrMapOvr>
    <a:masterClrMapping/>
  </p:clrMapOvr>
</p:sld>
</file>

<file path=ppt/slides/slide10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A.8.1</a:t>
              </a:r>
            </a:p>
            <a:p>
              <a:pPr algn="ctr">
                <a:lnSpc>
                  <a:spcPts val="1600"/>
                </a:lnSpc>
              </a:pPr>
            </a:p>
          </p:txBody>
        </p:sp>
      </p:grpSp>
      <p:sp>
        <p:nvSpPr>
          <p:cNvPr name="Freeform 5" id="5"/>
          <p:cNvSpPr/>
          <p:nvPr/>
        </p:nvSpPr>
        <p:spPr>
          <a:xfrm flipH="false" flipV="false" rot="0">
            <a:off x="298212" y="1272814"/>
            <a:ext cx="8167771" cy="7236794"/>
          </a:xfrm>
          <a:custGeom>
            <a:avLst/>
            <a:gdLst/>
            <a:ahLst/>
            <a:cxnLst/>
            <a:rect r="r" b="b" t="t" l="l"/>
            <a:pathLst>
              <a:path h="7236794" w="8167771">
                <a:moveTo>
                  <a:pt x="0" y="0"/>
                </a:moveTo>
                <a:lnTo>
                  <a:pt x="8167770" y="0"/>
                </a:lnTo>
                <a:lnTo>
                  <a:pt x="8167770" y="7236794"/>
                </a:lnTo>
                <a:lnTo>
                  <a:pt x="0" y="7236794"/>
                </a:lnTo>
                <a:lnTo>
                  <a:pt x="0" y="0"/>
                </a:lnTo>
                <a:close/>
              </a:path>
            </a:pathLst>
          </a:custGeom>
          <a:blipFill>
            <a:blip r:embed="rId2"/>
            <a:stretch>
              <a:fillRect l="0" t="0" r="0" b="0"/>
            </a:stretch>
          </a:blipFill>
        </p:spPr>
      </p:sp>
      <p:sp>
        <p:nvSpPr>
          <p:cNvPr name="TextBox 6" id="6"/>
          <p:cNvSpPr txBox="true"/>
          <p:nvPr/>
        </p:nvSpPr>
        <p:spPr>
          <a:xfrm rot="0">
            <a:off x="8702494" y="2549125"/>
            <a:ext cx="9148829" cy="7295327"/>
          </a:xfrm>
          <a:prstGeom prst="rect">
            <a:avLst/>
          </a:prstGeom>
        </p:spPr>
        <p:txBody>
          <a:bodyPr anchor="t" rtlCol="false" tIns="0" lIns="0" bIns="0" rIns="0">
            <a:spAutoFit/>
          </a:bodyPr>
          <a:lstStyle/>
          <a:p>
            <a:pPr algn="l">
              <a:lnSpc>
                <a:spcPts val="4831"/>
              </a:lnSpc>
            </a:pPr>
            <a:r>
              <a:rPr lang="en-US" sz="3451" spc="6">
                <a:solidFill>
                  <a:srgbClr val="FFFFFF"/>
                </a:solidFill>
                <a:latin typeface="Poppins"/>
                <a:ea typeface="Poppins"/>
                <a:cs typeface="Poppins"/>
                <a:sym typeface="Poppins"/>
              </a:rPr>
              <a:t>Nhận xét:</a:t>
            </a:r>
          </a:p>
          <a:p>
            <a:pPr algn="l" marL="572422" indent="-286211" lvl="1">
              <a:lnSpc>
                <a:spcPts val="3711"/>
              </a:lnSpc>
              <a:buFont typeface="Arial"/>
              <a:buChar char="•"/>
            </a:pPr>
            <a:r>
              <a:rPr lang="en-US" sz="2651" spc="5">
                <a:solidFill>
                  <a:srgbClr val="FFFFFF"/>
                </a:solidFill>
                <a:latin typeface="Poppins"/>
                <a:ea typeface="Poppins"/>
                <a:cs typeface="Poppins"/>
                <a:sym typeface="Poppins"/>
              </a:rPr>
              <a:t>np</a:t>
            </a:r>
            <a:r>
              <a:rPr lang="en-US" sz="2651" spc="5">
                <a:solidFill>
                  <a:srgbClr val="FFFFFF"/>
                </a:solidFill>
                <a:latin typeface="Poppins"/>
                <a:ea typeface="Poppins"/>
                <a:cs typeface="Poppins"/>
                <a:sym typeface="Poppins"/>
              </a:rPr>
              <a:t>.memmap cho phép xử lý mảng cực lớn vượt RAM bằng cách ánh xạ file nhị phân trên đĩa thành “mảng như-ndarray”.</a:t>
            </a:r>
          </a:p>
          <a:p>
            <a:pPr algn="l" marL="572422" indent="-286211" lvl="1">
              <a:lnSpc>
                <a:spcPts val="3711"/>
              </a:lnSpc>
              <a:buFont typeface="Arial"/>
              <a:buChar char="•"/>
            </a:pPr>
            <a:r>
              <a:rPr lang="en-US" sz="2651" spc="5">
                <a:solidFill>
                  <a:srgbClr val="FFFFFF"/>
                </a:solidFill>
                <a:latin typeface="Poppins"/>
                <a:ea typeface="Poppins"/>
                <a:cs typeface="Poppins"/>
                <a:sym typeface="Poppins"/>
              </a:rPr>
              <a:t>Cắt/slice trả về view (không copy), chỉ đọc/ghi phần cần thiết, tiết kiệm I/O và bộ nhớ.</a:t>
            </a:r>
          </a:p>
          <a:p>
            <a:pPr algn="l" marL="572422" indent="-286211" lvl="1">
              <a:lnSpc>
                <a:spcPts val="3711"/>
              </a:lnSpc>
              <a:spcBef>
                <a:spcPct val="0"/>
              </a:spcBef>
              <a:buFont typeface="Arial"/>
              <a:buChar char="•"/>
            </a:pPr>
            <a:r>
              <a:rPr lang="en-US" sz="2651" spc="5">
                <a:solidFill>
                  <a:srgbClr val="FFFFFF"/>
                </a:solidFill>
                <a:latin typeface="Poppins"/>
                <a:ea typeface="Poppins"/>
                <a:cs typeface="Poppins"/>
                <a:sym typeface="Poppins"/>
              </a:rPr>
              <a:t>Ghi vào slice được</a:t>
            </a:r>
            <a:r>
              <a:rPr lang="en-US" sz="2651" spc="5">
                <a:solidFill>
                  <a:srgbClr val="FFFFFF"/>
                </a:solidFill>
                <a:latin typeface="Poppins"/>
                <a:ea typeface="Poppins"/>
                <a:cs typeface="Poppins"/>
                <a:sym typeface="Poppins"/>
              </a:rPr>
              <a:t> buffer trong bộ nhớ; dùng .flush() (hoặc khi object bị GC) để đồng bộ xuống đĩa.</a:t>
            </a:r>
          </a:p>
          <a:p>
            <a:pPr algn="l" marL="572422" indent="-286211" lvl="1">
              <a:lnSpc>
                <a:spcPts val="3711"/>
              </a:lnSpc>
              <a:spcBef>
                <a:spcPct val="0"/>
              </a:spcBef>
              <a:buFont typeface="Arial"/>
              <a:buChar char="•"/>
            </a:pPr>
            <a:r>
              <a:rPr lang="en-US" sz="2651" spc="5">
                <a:solidFill>
                  <a:srgbClr val="FFFFFF"/>
                </a:solidFill>
                <a:latin typeface="Poppins"/>
                <a:ea typeface="Poppins"/>
                <a:cs typeface="Poppins"/>
                <a:sym typeface="Poppins"/>
              </a:rPr>
              <a:t>Mở</a:t>
            </a:r>
            <a:r>
              <a:rPr lang="en-US" sz="2651" spc="5">
                <a:solidFill>
                  <a:srgbClr val="FFFFFF"/>
                </a:solidFill>
                <a:latin typeface="Poppins"/>
                <a:ea typeface="Poppins"/>
                <a:cs typeface="Poppins"/>
                <a:sym typeface="Poppins"/>
              </a:rPr>
              <a:t> lại file cũ phải chỉ rõ dtype và shape, vì file chỉ là bytes thô, không lưu metadata.</a:t>
            </a:r>
          </a:p>
          <a:p>
            <a:pPr algn="l" marL="572422" indent="-286211" lvl="1">
              <a:lnSpc>
                <a:spcPts val="3711"/>
              </a:lnSpc>
              <a:spcBef>
                <a:spcPct val="0"/>
              </a:spcBef>
              <a:buFont typeface="Arial"/>
              <a:buChar char="•"/>
            </a:pPr>
            <a:r>
              <a:rPr lang="en-US" sz="2651" spc="5">
                <a:solidFill>
                  <a:srgbClr val="FFFFFF"/>
                </a:solidFill>
                <a:latin typeface="Poppins"/>
                <a:ea typeface="Poppins"/>
                <a:cs typeface="Poppins"/>
                <a:sym typeface="Poppins"/>
              </a:rPr>
              <a:t>Hoạt</a:t>
            </a:r>
            <a:r>
              <a:rPr lang="en-US" sz="2651" spc="5">
                <a:solidFill>
                  <a:srgbClr val="FFFFFF"/>
                </a:solidFill>
                <a:latin typeface="Poppins"/>
                <a:ea typeface="Poppins"/>
                <a:cs typeface="Poppins"/>
                <a:sym typeface="Poppins"/>
              </a:rPr>
              <a:t> động với cả structured dtypes.</a:t>
            </a:r>
          </a:p>
          <a:p>
            <a:pPr algn="l" marL="572422" indent="-286211" lvl="1">
              <a:lnSpc>
                <a:spcPts val="3711"/>
              </a:lnSpc>
              <a:spcBef>
                <a:spcPct val="0"/>
              </a:spcBef>
              <a:buFont typeface="Arial"/>
              <a:buChar char="•"/>
            </a:pPr>
            <a:r>
              <a:rPr lang="en-US" sz="2651" spc="5">
                <a:solidFill>
                  <a:srgbClr val="FFFFFF"/>
                </a:solidFill>
                <a:latin typeface="Poppins"/>
                <a:ea typeface="Poppins"/>
                <a:cs typeface="Poppins"/>
                <a:sym typeface="Poppins"/>
              </a:rPr>
              <a:t>Cẩn trọng: hiệu năng phụ thuộc pattern truy cập (ngẫu nhiên nhiều sẽ chậm), cần quản lý flush/đóng, và tránh ghi đồng thời không kiểm soát.</a:t>
            </a:r>
          </a:p>
          <a:p>
            <a:pPr algn="l">
              <a:lnSpc>
                <a:spcPts val="351"/>
              </a:lnSpc>
              <a:spcBef>
                <a:spcPct val="0"/>
              </a:spcBef>
            </a:pPr>
          </a:p>
        </p:txBody>
      </p:sp>
    </p:spTree>
  </p:cSld>
  <p:clrMapOvr>
    <a:masterClrMapping/>
  </p:clrMapOvr>
</p:sld>
</file>

<file path=ppt/slides/slide103.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734070" y="3691065"/>
            <a:ext cx="14182584" cy="4878761"/>
          </a:xfrm>
          <a:prstGeom prst="rect">
            <a:avLst/>
          </a:prstGeom>
        </p:spPr>
        <p:txBody>
          <a:bodyPr anchor="t" rtlCol="false" tIns="0" lIns="0" bIns="0" rIns="0">
            <a:spAutoFit/>
          </a:bodyPr>
          <a:lstStyle/>
          <a:p>
            <a:pPr algn="l">
              <a:lnSpc>
                <a:spcPts val="5400"/>
              </a:lnSpc>
            </a:pPr>
            <a:r>
              <a:rPr lang="en-US" sz="3857" spc="7">
                <a:solidFill>
                  <a:srgbClr val="FFFFFF"/>
                </a:solidFill>
                <a:latin typeface="Poppins"/>
                <a:ea typeface="Poppins"/>
                <a:cs typeface="Poppins"/>
                <a:sym typeface="Poppins"/>
              </a:rPr>
              <a:t>Bạn</a:t>
            </a:r>
            <a:r>
              <a:rPr lang="en-US" sz="3857" spc="7">
                <a:solidFill>
                  <a:srgbClr val="FFFFFF"/>
                </a:solidFill>
                <a:latin typeface="Poppins"/>
                <a:ea typeface="Poppins"/>
                <a:cs typeface="Poppins"/>
                <a:sym typeface="Poppins"/>
              </a:rPr>
              <a:t> cầ</a:t>
            </a:r>
            <a:r>
              <a:rPr lang="en-US" sz="3857" spc="7">
                <a:solidFill>
                  <a:srgbClr val="FFFFFF"/>
                </a:solidFill>
                <a:latin typeface="Poppins"/>
                <a:ea typeface="Poppins"/>
                <a:cs typeface="Poppins"/>
                <a:sym typeface="Poppins"/>
              </a:rPr>
              <a:t>n tạo và lưu một ma trận rất lớn (10.000 × 10.000, float32) xuống đĩa theo định dạng HDF5, sao cho:</a:t>
            </a:r>
          </a:p>
          <a:p>
            <a:pPr algn="l" marL="832767" indent="-416383" lvl="1">
              <a:lnSpc>
                <a:spcPts val="5400"/>
              </a:lnSpc>
              <a:buFont typeface="Arial"/>
              <a:buChar char="•"/>
            </a:pPr>
            <a:r>
              <a:rPr lang="en-US" sz="3857" spc="7">
                <a:solidFill>
                  <a:srgbClr val="FFFFFF"/>
                </a:solidFill>
                <a:latin typeface="Poppins"/>
                <a:ea typeface="Poppins"/>
                <a:cs typeface="Poppins"/>
                <a:sym typeface="Poppins"/>
              </a:rPr>
              <a:t>Không</a:t>
            </a:r>
            <a:r>
              <a:rPr lang="en-US" sz="3857" spc="7">
                <a:solidFill>
                  <a:srgbClr val="FFFFFF"/>
                </a:solidFill>
                <a:latin typeface="Poppins"/>
                <a:ea typeface="Poppins"/>
                <a:cs typeface="Poppins"/>
                <a:sym typeface="Poppins"/>
              </a:rPr>
              <a:t> tải toàn bộ vào RAM khi ghi/đọc.</a:t>
            </a:r>
          </a:p>
          <a:p>
            <a:pPr algn="l" marL="832767" indent="-416383" lvl="1">
              <a:lnSpc>
                <a:spcPts val="5400"/>
              </a:lnSpc>
              <a:spcBef>
                <a:spcPct val="0"/>
              </a:spcBef>
              <a:buFont typeface="Arial"/>
              <a:buChar char="•"/>
            </a:pPr>
            <a:r>
              <a:rPr lang="en-US" sz="3857" spc="7">
                <a:solidFill>
                  <a:srgbClr val="FFFFFF"/>
                </a:solidFill>
                <a:latin typeface="Poppins"/>
                <a:ea typeface="Poppins"/>
                <a:cs typeface="Poppins"/>
                <a:sym typeface="Poppins"/>
              </a:rPr>
              <a:t>Hỗ trợ né</a:t>
            </a:r>
            <a:r>
              <a:rPr lang="en-US" sz="3857" spc="7">
                <a:solidFill>
                  <a:srgbClr val="FFFFFF"/>
                </a:solidFill>
                <a:latin typeface="Poppins"/>
                <a:ea typeface="Poppins"/>
                <a:cs typeface="Poppins"/>
                <a:sym typeface="Poppins"/>
              </a:rPr>
              <a:t>n</a:t>
            </a:r>
            <a:r>
              <a:rPr lang="en-US" sz="3857" spc="7">
                <a:solidFill>
                  <a:srgbClr val="FFFFFF"/>
                </a:solidFill>
                <a:latin typeface="Poppins"/>
                <a:ea typeface="Poppins"/>
                <a:cs typeface="Poppins"/>
                <a:sym typeface="Poppins"/>
              </a:rPr>
              <a:t> và chunking để I/O</a:t>
            </a:r>
            <a:r>
              <a:rPr lang="en-US" sz="3857" spc="7">
                <a:solidFill>
                  <a:srgbClr val="FFFFFF"/>
                </a:solidFill>
                <a:latin typeface="Poppins"/>
                <a:ea typeface="Poppins"/>
                <a:cs typeface="Poppins"/>
                <a:sym typeface="Poppins"/>
              </a:rPr>
              <a:t> hiệu quả, mở rộng được đến hàng trăm GB.</a:t>
            </a:r>
          </a:p>
          <a:p>
            <a:pPr algn="l" marL="832767" indent="-416383" lvl="1">
              <a:lnSpc>
                <a:spcPts val="5400"/>
              </a:lnSpc>
              <a:spcBef>
                <a:spcPct val="0"/>
              </a:spcBef>
              <a:buFont typeface="Arial"/>
              <a:buChar char="•"/>
            </a:pPr>
            <a:r>
              <a:rPr lang="en-US" sz="3857" spc="7">
                <a:solidFill>
                  <a:srgbClr val="FFFFFF"/>
                </a:solidFill>
                <a:latin typeface="Poppins"/>
                <a:ea typeface="Poppins"/>
                <a:cs typeface="Poppins"/>
                <a:sym typeface="Poppins"/>
              </a:rPr>
              <a:t>Có</a:t>
            </a:r>
            <a:r>
              <a:rPr lang="en-US" sz="3857" spc="7">
                <a:solidFill>
                  <a:srgbClr val="FFFFFF"/>
                </a:solidFill>
                <a:latin typeface="Poppins"/>
                <a:ea typeface="Poppins"/>
                <a:cs typeface="Poppins"/>
                <a:sym typeface="Poppins"/>
              </a:rPr>
              <a:t> thể xem metadata (tên dataset, shape, dtype, chunks,</a:t>
            </a:r>
            <a:r>
              <a:rPr lang="en-US" sz="3857" spc="7">
                <a:solidFill>
                  <a:srgbClr val="FFFFFF"/>
                </a:solidFill>
                <a:latin typeface="Poppins"/>
                <a:ea typeface="Poppins"/>
                <a:cs typeface="Poppins"/>
                <a:sym typeface="Poppins"/>
              </a:rPr>
              <a:t> compression) và đọc từng lát nhỏ khi cần</a:t>
            </a:r>
          </a:p>
          <a:p>
            <a:pPr algn="l">
              <a:lnSpc>
                <a:spcPts val="115"/>
              </a:lnSpc>
              <a:spcBef>
                <a:spcPct val="0"/>
              </a:spcBef>
            </a:pPr>
          </a:p>
        </p:txBody>
      </p:sp>
      <p:sp>
        <p:nvSpPr>
          <p:cNvPr name="TextBox 3" id="3"/>
          <p:cNvSpPr txBox="true"/>
          <p:nvPr/>
        </p:nvSpPr>
        <p:spPr>
          <a:xfrm rot="0">
            <a:off x="1028700" y="1681196"/>
            <a:ext cx="16521741"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A.8.2 HDF5 and Other Array Storage Options</a:t>
            </a:r>
          </a:p>
        </p:txBody>
      </p:sp>
    </p:spTree>
  </p:cSld>
  <p:clrMapOvr>
    <a:masterClrMapping/>
  </p:clrMapOvr>
</p:sld>
</file>

<file path=ppt/slides/slide10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A.8.2</a:t>
              </a:r>
            </a:p>
            <a:p>
              <a:pPr algn="ctr">
                <a:lnSpc>
                  <a:spcPts val="1600"/>
                </a:lnSpc>
              </a:pPr>
            </a:p>
          </p:txBody>
        </p:sp>
      </p:grpSp>
      <p:sp>
        <p:nvSpPr>
          <p:cNvPr name="Freeform 5" id="5"/>
          <p:cNvSpPr/>
          <p:nvPr/>
        </p:nvSpPr>
        <p:spPr>
          <a:xfrm flipH="false" flipV="false" rot="0">
            <a:off x="631855" y="1272814"/>
            <a:ext cx="12375745" cy="8158313"/>
          </a:xfrm>
          <a:custGeom>
            <a:avLst/>
            <a:gdLst/>
            <a:ahLst/>
            <a:cxnLst/>
            <a:rect r="r" b="b" t="t" l="l"/>
            <a:pathLst>
              <a:path h="8158313" w="12375745">
                <a:moveTo>
                  <a:pt x="0" y="0"/>
                </a:moveTo>
                <a:lnTo>
                  <a:pt x="12375745" y="0"/>
                </a:lnTo>
                <a:lnTo>
                  <a:pt x="12375745" y="8158312"/>
                </a:lnTo>
                <a:lnTo>
                  <a:pt x="0" y="8158312"/>
                </a:lnTo>
                <a:lnTo>
                  <a:pt x="0" y="0"/>
                </a:lnTo>
                <a:close/>
              </a:path>
            </a:pathLst>
          </a:custGeom>
          <a:blipFill>
            <a:blip r:embed="rId2"/>
            <a:stretch>
              <a:fillRect l="0" t="0" r="0" b="0"/>
            </a:stretch>
          </a:blipFill>
        </p:spPr>
      </p:sp>
    </p:spTree>
  </p:cSld>
  <p:clrMapOvr>
    <a:masterClrMapping/>
  </p:clrMapOvr>
</p:sld>
</file>

<file path=ppt/slides/slide105.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A.8.2</a:t>
              </a:r>
            </a:p>
            <a:p>
              <a:pPr algn="ctr">
                <a:lnSpc>
                  <a:spcPts val="1600"/>
                </a:lnSpc>
              </a:pPr>
            </a:p>
          </p:txBody>
        </p:sp>
      </p:grpSp>
      <p:sp>
        <p:nvSpPr>
          <p:cNvPr name="TextBox 5" id="5"/>
          <p:cNvSpPr txBox="true"/>
          <p:nvPr/>
        </p:nvSpPr>
        <p:spPr>
          <a:xfrm rot="0">
            <a:off x="1315679" y="2597497"/>
            <a:ext cx="15087083" cy="6506176"/>
          </a:xfrm>
          <a:prstGeom prst="rect">
            <a:avLst/>
          </a:prstGeom>
        </p:spPr>
        <p:txBody>
          <a:bodyPr anchor="t" rtlCol="false" tIns="0" lIns="0" bIns="0" rIns="0">
            <a:spAutoFit/>
          </a:bodyPr>
          <a:lstStyle/>
          <a:p>
            <a:pPr algn="l">
              <a:lnSpc>
                <a:spcPts val="4691"/>
              </a:lnSpc>
            </a:pPr>
            <a:r>
              <a:rPr lang="en-US" sz="3351" spc="6">
                <a:solidFill>
                  <a:srgbClr val="FFFFFF"/>
                </a:solidFill>
                <a:latin typeface="Poppins"/>
                <a:ea typeface="Poppins"/>
                <a:cs typeface="Poppins"/>
                <a:sym typeface="Poppins"/>
              </a:rPr>
              <a:t>Nhận xét:</a:t>
            </a:r>
          </a:p>
          <a:p>
            <a:pPr algn="l" marL="723551" indent="-361775" lvl="1">
              <a:lnSpc>
                <a:spcPts val="4691"/>
              </a:lnSpc>
              <a:buFont typeface="Arial"/>
              <a:buChar char="•"/>
            </a:pPr>
            <a:r>
              <a:rPr lang="en-US" sz="3351" spc="6">
                <a:solidFill>
                  <a:srgbClr val="FFFFFF"/>
                </a:solidFill>
                <a:latin typeface="Poppins"/>
                <a:ea typeface="Poppins"/>
                <a:cs typeface="Poppins"/>
                <a:sym typeface="Poppins"/>
              </a:rPr>
              <a:t>File HDF5 có 1 dataset tên x (lưu ý: khác hoa/thường so với “X” lúc tạo).</a:t>
            </a:r>
          </a:p>
          <a:p>
            <a:pPr algn="l" marL="723551" indent="-361775" lvl="1">
              <a:lnSpc>
                <a:spcPts val="4691"/>
              </a:lnSpc>
              <a:spcBef>
                <a:spcPct val="0"/>
              </a:spcBef>
              <a:buFont typeface="Arial"/>
              <a:buChar char="•"/>
            </a:pPr>
            <a:r>
              <a:rPr lang="en-US" sz="3351" spc="6">
                <a:solidFill>
                  <a:srgbClr val="FFFFFF"/>
                </a:solidFill>
                <a:latin typeface="Poppins"/>
                <a:ea typeface="Poppins"/>
                <a:cs typeface="Poppins"/>
                <a:sym typeface="Poppins"/>
              </a:rPr>
              <a:t>Kích thước (10 000, 10 000), dtype fl</a:t>
            </a:r>
            <a:r>
              <a:rPr lang="en-US" sz="3351" spc="6">
                <a:solidFill>
                  <a:srgbClr val="FFFFFF"/>
                </a:solidFill>
                <a:latin typeface="Poppins"/>
                <a:ea typeface="Poppins"/>
                <a:cs typeface="Poppins"/>
                <a:sym typeface="Poppins"/>
              </a:rPr>
              <a:t>oat32 ⇒ dữ liệu thô ~ 400 MB nếu không nén.</a:t>
            </a:r>
          </a:p>
          <a:p>
            <a:pPr algn="l" marL="723551" indent="-361775" lvl="1">
              <a:lnSpc>
                <a:spcPts val="4691"/>
              </a:lnSpc>
              <a:spcBef>
                <a:spcPct val="0"/>
              </a:spcBef>
              <a:buFont typeface="Arial"/>
              <a:buChar char="•"/>
            </a:pPr>
            <a:r>
              <a:rPr lang="en-US" sz="3351" spc="6">
                <a:solidFill>
                  <a:srgbClr val="FFFFFF"/>
                </a:solidFill>
                <a:latin typeface="Poppins"/>
                <a:ea typeface="Poppins"/>
                <a:cs typeface="Poppins"/>
                <a:sym typeface="Poppins"/>
              </a:rPr>
              <a:t>Chunking (256×256) + gzip: tối ưu đọc/ghi theo lát nhỏ; với ma trận toàn 1 như bạn ghi, gzip sẽ nén rất mạnh (dung lượng thực tế nhỏ hơn nhiều).</a:t>
            </a:r>
          </a:p>
          <a:p>
            <a:pPr algn="l" marL="723551" indent="-361775" lvl="1">
              <a:lnSpc>
                <a:spcPts val="4691"/>
              </a:lnSpc>
              <a:spcBef>
                <a:spcPct val="0"/>
              </a:spcBef>
              <a:buFont typeface="Arial"/>
              <a:buChar char="•"/>
            </a:pPr>
            <a:r>
              <a:rPr lang="en-US" sz="3351" spc="6">
                <a:solidFill>
                  <a:srgbClr val="FFFFFF"/>
                </a:solidFill>
                <a:latin typeface="Poppins"/>
                <a:ea typeface="Poppins"/>
                <a:cs typeface="Poppins"/>
                <a:sym typeface="Poppins"/>
              </a:rPr>
              <a:t>Khi truy cập, nên cắt theo bội của 256 hàng/cột để khớp chunk → I/O nhanh hơn.</a:t>
            </a:r>
          </a:p>
          <a:p>
            <a:pPr algn="l">
              <a:lnSpc>
                <a:spcPts val="4691"/>
              </a:lnSpc>
              <a:spcBef>
                <a:spcPct val="0"/>
              </a:spcBef>
            </a:pPr>
          </a:p>
        </p:txBody>
      </p:sp>
    </p:spTree>
  </p:cSld>
  <p:clrMapOvr>
    <a:masterClrMapping/>
  </p:clrMapOvr>
</p:sld>
</file>

<file path=ppt/slides/slide106.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A.9 Performance Tips</a:t>
              </a:r>
            </a:p>
          </p:txBody>
        </p:sp>
      </p:grpSp>
      <p:sp>
        <p:nvSpPr>
          <p:cNvPr name="TextBox 5" id="5"/>
          <p:cNvSpPr txBox="true"/>
          <p:nvPr/>
        </p:nvSpPr>
        <p:spPr>
          <a:xfrm rot="0">
            <a:off x="2705190" y="3911818"/>
            <a:ext cx="11965194" cy="3507189"/>
          </a:xfrm>
          <a:prstGeom prst="rect">
            <a:avLst/>
          </a:prstGeom>
        </p:spPr>
        <p:txBody>
          <a:bodyPr anchor="t" rtlCol="false" tIns="0" lIns="0" bIns="0" rIns="0">
            <a:spAutoFit/>
          </a:bodyPr>
          <a:lstStyle/>
          <a:p>
            <a:pPr algn="l">
              <a:lnSpc>
                <a:spcPts val="5400"/>
              </a:lnSpc>
              <a:spcBef>
                <a:spcPct val="0"/>
              </a:spcBef>
            </a:pPr>
            <a:r>
              <a:rPr lang="en-US" sz="3857" spc="7">
                <a:solidFill>
                  <a:srgbClr val="FFFFFF"/>
                </a:solidFill>
                <a:latin typeface="Poppins"/>
                <a:ea typeface="Poppins"/>
                <a:cs typeface="Poppins"/>
                <a:sym typeface="Poppins"/>
              </a:rPr>
              <a:t>  Tối ưu hiệu năng xử lý số liệu với NumPy: thay vòng lặp Python bằng phép toán mảng, tận dụng broadcastin</a:t>
            </a:r>
            <a:r>
              <a:rPr lang="en-US" sz="3857" spc="7">
                <a:solidFill>
                  <a:srgbClr val="FFFFFF"/>
                </a:solidFill>
                <a:latin typeface="Poppins"/>
                <a:ea typeface="Poppins"/>
                <a:cs typeface="Poppins"/>
                <a:sym typeface="Poppins"/>
              </a:rPr>
              <a:t>g/ufu</a:t>
            </a:r>
            <a:r>
              <a:rPr lang="en-US" sz="3857" spc="7">
                <a:solidFill>
                  <a:srgbClr val="FFFFFF"/>
                </a:solidFill>
                <a:latin typeface="Poppins"/>
                <a:ea typeface="Poppins"/>
                <a:cs typeface="Poppins"/>
                <a:sym typeface="Poppins"/>
              </a:rPr>
              <a:t>nc,</a:t>
            </a:r>
            <a:r>
              <a:rPr lang="en-US" sz="3857" spc="7">
                <a:solidFill>
                  <a:srgbClr val="FFFFFF"/>
                </a:solidFill>
                <a:latin typeface="Poppins"/>
                <a:ea typeface="Poppins"/>
                <a:cs typeface="Poppins"/>
                <a:sym typeface="Poppins"/>
              </a:rPr>
              <a:t> và đặc biệt bố</a:t>
            </a:r>
            <a:r>
              <a:rPr lang="en-US" sz="3857" spc="7">
                <a:solidFill>
                  <a:srgbClr val="FFFFFF"/>
                </a:solidFill>
                <a:latin typeface="Poppins"/>
                <a:ea typeface="Poppins"/>
                <a:cs typeface="Poppins"/>
                <a:sym typeface="Poppins"/>
              </a:rPr>
              <a:t> cục bộ nhớ liên tục (contiguous memory) để giảm chi phí truy cập bộ nhớ và tận dụng cache CPU.</a:t>
            </a:r>
          </a:p>
          <a:p>
            <a:pPr algn="l">
              <a:lnSpc>
                <a:spcPts val="115"/>
              </a:lnSpc>
              <a:spcBef>
                <a:spcPct val="0"/>
              </a:spcBef>
            </a:pPr>
            <a:r>
              <a:rPr lang="en-US" sz="100" spc="0">
                <a:solidFill>
                  <a:srgbClr val="FFFFFF"/>
                </a:solidFill>
                <a:latin typeface="Poppins"/>
                <a:ea typeface="Poppins"/>
                <a:cs typeface="Poppins"/>
                <a:sym typeface="Poppins"/>
              </a:rPr>
              <a:t>    return</a:t>
            </a:r>
            <a:r>
              <a:rPr lang="en-US" sz="100" spc="0">
                <a:solidFill>
                  <a:srgbClr val="FFFFFF"/>
                </a:solidFill>
                <a:latin typeface="Poppins"/>
                <a:ea typeface="Poppins"/>
                <a:cs typeface="Poppins"/>
                <a:sym typeface="Poppins"/>
              </a:rPr>
              <a:t> result / count</a:t>
            </a:r>
          </a:p>
        </p:txBody>
      </p:sp>
    </p:spTree>
  </p:cSld>
  <p:clrMapOvr>
    <a:masterClrMapping/>
  </p:clrMapOvr>
</p:sld>
</file>

<file path=ppt/slides/slide10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A.9</a:t>
              </a:r>
            </a:p>
          </p:txBody>
        </p:sp>
      </p:grpSp>
      <p:sp>
        <p:nvSpPr>
          <p:cNvPr name="Freeform 5" id="5"/>
          <p:cNvSpPr/>
          <p:nvPr/>
        </p:nvSpPr>
        <p:spPr>
          <a:xfrm flipH="false" flipV="false" rot="0">
            <a:off x="3285993" y="4519363"/>
            <a:ext cx="10938080" cy="4456255"/>
          </a:xfrm>
          <a:custGeom>
            <a:avLst/>
            <a:gdLst/>
            <a:ahLst/>
            <a:cxnLst/>
            <a:rect r="r" b="b" t="t" l="l"/>
            <a:pathLst>
              <a:path h="4456255" w="10938080">
                <a:moveTo>
                  <a:pt x="0" y="0"/>
                </a:moveTo>
                <a:lnTo>
                  <a:pt x="10938080" y="0"/>
                </a:lnTo>
                <a:lnTo>
                  <a:pt x="10938080" y="4456255"/>
                </a:lnTo>
                <a:lnTo>
                  <a:pt x="0" y="4456255"/>
                </a:lnTo>
                <a:lnTo>
                  <a:pt x="0" y="0"/>
                </a:lnTo>
                <a:close/>
              </a:path>
            </a:pathLst>
          </a:custGeom>
          <a:blipFill>
            <a:blip r:embed="rId2"/>
            <a:stretch>
              <a:fillRect l="0" t="0" r="0" b="0"/>
            </a:stretch>
          </a:blipFill>
        </p:spPr>
      </p:sp>
      <p:sp>
        <p:nvSpPr>
          <p:cNvPr name="TextBox 6" id="6"/>
          <p:cNvSpPr txBox="true"/>
          <p:nvPr/>
        </p:nvSpPr>
        <p:spPr>
          <a:xfrm rot="0">
            <a:off x="1315679" y="2597497"/>
            <a:ext cx="15087083" cy="1191226"/>
          </a:xfrm>
          <a:prstGeom prst="rect">
            <a:avLst/>
          </a:prstGeom>
        </p:spPr>
        <p:txBody>
          <a:bodyPr anchor="t" rtlCol="false" tIns="0" lIns="0" bIns="0" rIns="0">
            <a:spAutoFit/>
          </a:bodyPr>
          <a:lstStyle/>
          <a:p>
            <a:pPr algn="l">
              <a:lnSpc>
                <a:spcPts val="4691"/>
              </a:lnSpc>
              <a:spcBef>
                <a:spcPct val="0"/>
              </a:spcBef>
            </a:pPr>
            <a:r>
              <a:rPr lang="en-US" sz="3351" spc="6">
                <a:solidFill>
                  <a:srgbClr val="FFFFFF"/>
                </a:solidFill>
                <a:latin typeface="Poppins"/>
                <a:ea typeface="Poppins"/>
                <a:cs typeface="Poppins"/>
                <a:sym typeface="Poppins"/>
              </a:rPr>
              <a:t>Tạo mảng th</a:t>
            </a:r>
            <a:r>
              <a:rPr lang="en-US" sz="3351" spc="6">
                <a:solidFill>
                  <a:srgbClr val="FFFFFF"/>
                </a:solidFill>
                <a:latin typeface="Poppins"/>
                <a:ea typeface="Poppins"/>
                <a:cs typeface="Poppins"/>
                <a:sym typeface="Poppins"/>
              </a:rPr>
              <a:t>eo C-order (hàng liên tục) và F-</a:t>
            </a:r>
            <a:r>
              <a:rPr lang="en-US" sz="3351" spc="6">
                <a:solidFill>
                  <a:srgbClr val="FFFFFF"/>
                </a:solidFill>
                <a:latin typeface="Poppins"/>
                <a:ea typeface="Poppins"/>
                <a:cs typeface="Poppins"/>
                <a:sym typeface="Poppins"/>
              </a:rPr>
              <a:t>order (cột liên tục) trong RAM cùng kích thước và phần tử:</a:t>
            </a:r>
          </a:p>
        </p:txBody>
      </p:sp>
    </p:spTree>
  </p:cSld>
  <p:clrMapOvr>
    <a:masterClrMapping/>
  </p:clrMapOvr>
</p:sld>
</file>

<file path=ppt/slides/slide10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A.9</a:t>
              </a:r>
            </a:p>
          </p:txBody>
        </p:sp>
      </p:grpSp>
      <p:sp>
        <p:nvSpPr>
          <p:cNvPr name="Freeform 5" id="5"/>
          <p:cNvSpPr/>
          <p:nvPr/>
        </p:nvSpPr>
        <p:spPr>
          <a:xfrm flipH="false" flipV="false" rot="0">
            <a:off x="1028700" y="1028700"/>
            <a:ext cx="7605251" cy="8898928"/>
          </a:xfrm>
          <a:custGeom>
            <a:avLst/>
            <a:gdLst/>
            <a:ahLst/>
            <a:cxnLst/>
            <a:rect r="r" b="b" t="t" l="l"/>
            <a:pathLst>
              <a:path h="8898928" w="7605251">
                <a:moveTo>
                  <a:pt x="0" y="0"/>
                </a:moveTo>
                <a:lnTo>
                  <a:pt x="7605251" y="0"/>
                </a:lnTo>
                <a:lnTo>
                  <a:pt x="7605251" y="8898928"/>
                </a:lnTo>
                <a:lnTo>
                  <a:pt x="0" y="8898928"/>
                </a:lnTo>
                <a:lnTo>
                  <a:pt x="0" y="0"/>
                </a:lnTo>
                <a:close/>
              </a:path>
            </a:pathLst>
          </a:custGeom>
          <a:blipFill>
            <a:blip r:embed="rId2"/>
            <a:stretch>
              <a:fillRect l="0" t="0" r="0" b="0"/>
            </a:stretch>
          </a:blipFill>
        </p:spPr>
      </p:sp>
      <p:sp>
        <p:nvSpPr>
          <p:cNvPr name="TextBox 6" id="6"/>
          <p:cNvSpPr txBox="true"/>
          <p:nvPr/>
        </p:nvSpPr>
        <p:spPr>
          <a:xfrm rot="0">
            <a:off x="8967398" y="2502081"/>
            <a:ext cx="8729398" cy="1191226"/>
          </a:xfrm>
          <a:prstGeom prst="rect">
            <a:avLst/>
          </a:prstGeom>
        </p:spPr>
        <p:txBody>
          <a:bodyPr anchor="t" rtlCol="false" tIns="0" lIns="0" bIns="0" rIns="0">
            <a:spAutoFit/>
          </a:bodyPr>
          <a:lstStyle/>
          <a:p>
            <a:pPr algn="l">
              <a:lnSpc>
                <a:spcPts val="4691"/>
              </a:lnSpc>
              <a:spcBef>
                <a:spcPct val="0"/>
              </a:spcBef>
            </a:pPr>
            <a:r>
              <a:rPr lang="en-US" sz="3351" spc="6">
                <a:solidFill>
                  <a:srgbClr val="FFFFFF"/>
                </a:solidFill>
                <a:latin typeface="Poppins"/>
                <a:ea typeface="Poppins"/>
                <a:cs typeface="Poppins"/>
                <a:sym typeface="Poppins"/>
              </a:rPr>
              <a:t>Hiển thị</a:t>
            </a:r>
            <a:r>
              <a:rPr lang="en-US" sz="3351" spc="6">
                <a:solidFill>
                  <a:srgbClr val="FFFFFF"/>
                </a:solidFill>
                <a:latin typeface="Poppins"/>
                <a:ea typeface="Poppins"/>
                <a:cs typeface="Poppins"/>
                <a:sym typeface="Poppins"/>
              </a:rPr>
              <a:t> cá</a:t>
            </a:r>
            <a:r>
              <a:rPr lang="en-US" sz="3351" spc="6">
                <a:solidFill>
                  <a:srgbClr val="FFFFFF"/>
                </a:solidFill>
                <a:latin typeface="Poppins"/>
                <a:ea typeface="Poppins"/>
                <a:cs typeface="Poppins"/>
                <a:sym typeface="Poppins"/>
              </a:rPr>
              <a:t>c thuộc tính bộ nhớ của mảng</a:t>
            </a:r>
          </a:p>
          <a:p>
            <a:pPr algn="l">
              <a:lnSpc>
                <a:spcPts val="4691"/>
              </a:lnSpc>
              <a:spcBef>
                <a:spcPct val="0"/>
              </a:spcBef>
            </a:pPr>
          </a:p>
        </p:txBody>
      </p:sp>
      <p:sp>
        <p:nvSpPr>
          <p:cNvPr name="TextBox 7" id="7"/>
          <p:cNvSpPr txBox="true"/>
          <p:nvPr/>
        </p:nvSpPr>
        <p:spPr>
          <a:xfrm rot="0">
            <a:off x="10499000" y="3951902"/>
            <a:ext cx="5969987" cy="5566376"/>
          </a:xfrm>
          <a:prstGeom prst="rect">
            <a:avLst/>
          </a:prstGeom>
        </p:spPr>
        <p:txBody>
          <a:bodyPr anchor="t" rtlCol="false" tIns="0" lIns="0" bIns="0" rIns="0">
            <a:spAutoFit/>
          </a:bodyPr>
          <a:lstStyle/>
          <a:p>
            <a:pPr algn="l" marL="615603" indent="-307802" lvl="1">
              <a:lnSpc>
                <a:spcPts val="3991"/>
              </a:lnSpc>
              <a:buFont typeface="Arial"/>
              <a:buChar char="•"/>
            </a:pPr>
            <a:r>
              <a:rPr lang="en-US" sz="2851" spc="5">
                <a:solidFill>
                  <a:srgbClr val="FFFFFF"/>
                </a:solidFill>
                <a:latin typeface="Poppins"/>
                <a:ea typeface="Poppins"/>
                <a:cs typeface="Poppins"/>
                <a:sym typeface="Poppins"/>
              </a:rPr>
              <a:t>C_CONTIGUOUS (C-order): True nếu mảng liên tục theo hàng (row-major). Truy cập theo hàng nhanh hơn cho mảng C-order.</a:t>
            </a:r>
          </a:p>
          <a:p>
            <a:pPr algn="l" marL="615603" indent="-307802" lvl="1">
              <a:lnSpc>
                <a:spcPts val="3991"/>
              </a:lnSpc>
              <a:spcBef>
                <a:spcPct val="0"/>
              </a:spcBef>
              <a:buFont typeface="Arial"/>
              <a:buChar char="•"/>
            </a:pPr>
            <a:r>
              <a:rPr lang="en-US" sz="2851" spc="5">
                <a:solidFill>
                  <a:srgbClr val="FFFFFF"/>
                </a:solidFill>
                <a:latin typeface="Poppins"/>
                <a:ea typeface="Poppins"/>
                <a:cs typeface="Poppins"/>
                <a:sym typeface="Poppins"/>
              </a:rPr>
              <a:t>F_CONTIGUOUS (Fortran-order): True nếu mảng l</a:t>
            </a:r>
            <a:r>
              <a:rPr lang="en-US" sz="2851" spc="5">
                <a:solidFill>
                  <a:srgbClr val="FFFFFF"/>
                </a:solidFill>
                <a:latin typeface="Poppins"/>
                <a:ea typeface="Poppins"/>
                <a:cs typeface="Poppins"/>
                <a:sym typeface="Poppins"/>
              </a:rPr>
              <a:t>iên tục theo</a:t>
            </a:r>
            <a:r>
              <a:rPr lang="en-US" sz="2851" spc="5">
                <a:solidFill>
                  <a:srgbClr val="FFFFFF"/>
                </a:solidFill>
                <a:latin typeface="Poppins"/>
                <a:ea typeface="Poppins"/>
                <a:cs typeface="Poppins"/>
                <a:sym typeface="Poppins"/>
              </a:rPr>
              <a:t> cột (</a:t>
            </a:r>
            <a:r>
              <a:rPr lang="en-US" sz="2851" spc="5">
                <a:solidFill>
                  <a:srgbClr val="FFFFFF"/>
                </a:solidFill>
                <a:latin typeface="Poppins"/>
                <a:ea typeface="Poppins"/>
                <a:cs typeface="Poppins"/>
                <a:sym typeface="Poppins"/>
              </a:rPr>
              <a:t>column-major). Truy cập theo cột nhanh hơn cho mảng F-order.</a:t>
            </a:r>
          </a:p>
          <a:p>
            <a:pPr algn="l">
              <a:lnSpc>
                <a:spcPts val="3991"/>
              </a:lnSpc>
              <a:spcBef>
                <a:spcPct val="0"/>
              </a:spcBef>
            </a:pPr>
          </a:p>
        </p:txBody>
      </p:sp>
    </p:spTree>
  </p:cSld>
  <p:clrMapOvr>
    <a:masterClrMapping/>
  </p:clrMapOvr>
</p:sld>
</file>

<file path=ppt/slides/slide10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A.9</a:t>
              </a:r>
            </a:p>
          </p:txBody>
        </p:sp>
      </p:grpSp>
      <p:sp>
        <p:nvSpPr>
          <p:cNvPr name="Freeform 5" id="5"/>
          <p:cNvSpPr/>
          <p:nvPr/>
        </p:nvSpPr>
        <p:spPr>
          <a:xfrm flipH="false" flipV="false" rot="0">
            <a:off x="653420" y="1272814"/>
            <a:ext cx="7010110" cy="8202551"/>
          </a:xfrm>
          <a:custGeom>
            <a:avLst/>
            <a:gdLst/>
            <a:ahLst/>
            <a:cxnLst/>
            <a:rect r="r" b="b" t="t" l="l"/>
            <a:pathLst>
              <a:path h="8202551" w="7010110">
                <a:moveTo>
                  <a:pt x="0" y="0"/>
                </a:moveTo>
                <a:lnTo>
                  <a:pt x="7010110" y="0"/>
                </a:lnTo>
                <a:lnTo>
                  <a:pt x="7010110" y="8202551"/>
                </a:lnTo>
                <a:lnTo>
                  <a:pt x="0" y="8202551"/>
                </a:lnTo>
                <a:lnTo>
                  <a:pt x="0" y="0"/>
                </a:lnTo>
                <a:close/>
              </a:path>
            </a:pathLst>
          </a:custGeom>
          <a:blipFill>
            <a:blip r:embed="rId2"/>
            <a:stretch>
              <a:fillRect l="0" t="0" r="0" b="0"/>
            </a:stretch>
          </a:blipFill>
        </p:spPr>
      </p:sp>
      <p:sp>
        <p:nvSpPr>
          <p:cNvPr name="TextBox 6" id="6"/>
          <p:cNvSpPr txBox="true"/>
          <p:nvPr/>
        </p:nvSpPr>
        <p:spPr>
          <a:xfrm rot="0">
            <a:off x="8242923" y="1954564"/>
            <a:ext cx="9016377" cy="7303736"/>
          </a:xfrm>
          <a:prstGeom prst="rect">
            <a:avLst/>
          </a:prstGeom>
        </p:spPr>
        <p:txBody>
          <a:bodyPr anchor="t" rtlCol="false" tIns="0" lIns="0" bIns="0" rIns="0">
            <a:spAutoFit/>
          </a:bodyPr>
          <a:lstStyle/>
          <a:p>
            <a:pPr algn="l">
              <a:lnSpc>
                <a:spcPts val="5671"/>
              </a:lnSpc>
              <a:spcBef>
                <a:spcPct val="0"/>
              </a:spcBef>
            </a:pPr>
          </a:p>
          <a:p>
            <a:pPr algn="l" marL="615603" indent="-307802" lvl="1">
              <a:lnSpc>
                <a:spcPts val="3991"/>
              </a:lnSpc>
              <a:spcBef>
                <a:spcPct val="0"/>
              </a:spcBef>
              <a:buFont typeface="Arial"/>
              <a:buChar char="•"/>
            </a:pPr>
            <a:r>
              <a:rPr lang="en-US" sz="2851" spc="5">
                <a:solidFill>
                  <a:srgbClr val="FFFFFF"/>
                </a:solidFill>
                <a:latin typeface="Poppins"/>
                <a:ea typeface="Poppins"/>
                <a:cs typeface="Poppins"/>
                <a:sym typeface="Poppins"/>
              </a:rPr>
              <a:t>OWNDATA: True nếu mảng sở hữu bộ nhớ của nó. False nghĩa là chỉ là view trên bộ nhớ của mảng khác.</a:t>
            </a:r>
          </a:p>
          <a:p>
            <a:pPr algn="l" marL="615603" indent="-307802" lvl="1">
              <a:lnSpc>
                <a:spcPts val="3991"/>
              </a:lnSpc>
              <a:spcBef>
                <a:spcPct val="0"/>
              </a:spcBef>
              <a:buFont typeface="Arial"/>
              <a:buChar char="•"/>
            </a:pPr>
            <a:r>
              <a:rPr lang="en-US" sz="2851" spc="5">
                <a:solidFill>
                  <a:srgbClr val="FFFFFF"/>
                </a:solidFill>
                <a:latin typeface="Poppins"/>
                <a:ea typeface="Poppins"/>
                <a:cs typeface="Poppins"/>
                <a:sym typeface="Poppins"/>
              </a:rPr>
              <a:t>WRITEABLE: True nếu mảng ghi được; False là chỉ đọc (read-only).</a:t>
            </a:r>
          </a:p>
          <a:p>
            <a:pPr algn="l" marL="615603" indent="-307802" lvl="1">
              <a:lnSpc>
                <a:spcPts val="3991"/>
              </a:lnSpc>
              <a:spcBef>
                <a:spcPct val="0"/>
              </a:spcBef>
              <a:buFont typeface="Arial"/>
              <a:buChar char="•"/>
            </a:pPr>
            <a:r>
              <a:rPr lang="en-US" sz="2851" spc="5">
                <a:solidFill>
                  <a:srgbClr val="FFFFFF"/>
                </a:solidFill>
                <a:latin typeface="Poppins"/>
                <a:ea typeface="Poppins"/>
                <a:cs typeface="Poppins"/>
                <a:sym typeface="Poppins"/>
              </a:rPr>
              <a:t>ALIGNED: True nếu dữ liệu được căn lề đúng theo yêu cầu của kiểu dữ liệu (hữu ích cho hiệu năng/ SIMD).</a:t>
            </a:r>
          </a:p>
          <a:p>
            <a:pPr algn="l" marL="615603" indent="-307802" lvl="1">
              <a:lnSpc>
                <a:spcPts val="3991"/>
              </a:lnSpc>
              <a:spcBef>
                <a:spcPct val="0"/>
              </a:spcBef>
              <a:buFont typeface="Arial"/>
              <a:buChar char="•"/>
            </a:pPr>
            <a:r>
              <a:rPr lang="en-US" sz="2851" spc="5">
                <a:solidFill>
                  <a:srgbClr val="FFFFFF"/>
                </a:solidFill>
                <a:latin typeface="Poppins"/>
                <a:ea typeface="Poppins"/>
                <a:cs typeface="Poppins"/>
                <a:sym typeface="Poppins"/>
              </a:rPr>
              <a:t>WRITEBACKIFCOPY: dùng cho cơ chế “copy-on-write”: nếu True, bản sao tạm sẽ được ghi trả lại bộ nhớ gốc khi mảng bị xoá. Thường thấy False trong các thao tác thông thường.</a:t>
            </a:r>
          </a:p>
          <a:p>
            <a:pPr algn="l">
              <a:lnSpc>
                <a:spcPts val="3991"/>
              </a:lnSpc>
              <a:spcBef>
                <a:spcPct val="0"/>
              </a:spcBef>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3.1. Dataset 1 – Bitly Data from 1.USA.gov</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553407"/>
            <a:ext cx="1113771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p>
        </p:txBody>
      </p:sp>
      <p:sp>
        <p:nvSpPr>
          <p:cNvPr name="AutoShape 7" id="7"/>
          <p:cNvSpPr/>
          <p:nvPr/>
        </p:nvSpPr>
        <p:spPr>
          <a:xfrm>
            <a:off x="990898" y="9666449"/>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90898" y="3569042"/>
            <a:ext cx="17130406" cy="4124978"/>
          </a:xfrm>
          <a:prstGeom prst="rect">
            <a:avLst/>
          </a:prstGeom>
        </p:spPr>
        <p:txBody>
          <a:bodyPr anchor="t" rtlCol="false" tIns="0" lIns="0" bIns="0" rIns="0">
            <a:spAutoFit/>
          </a:bodyPr>
          <a:lstStyle/>
          <a:p>
            <a:pPr algn="just" marL="759914" indent="-379957" lvl="1">
              <a:lnSpc>
                <a:spcPts val="4681"/>
              </a:lnSpc>
              <a:buFont typeface="Arial"/>
              <a:buChar char="•"/>
            </a:pPr>
            <a:r>
              <a:rPr lang="en-US" sz="3519" spc="-98">
                <a:solidFill>
                  <a:srgbClr val="FFFFFF"/>
                </a:solidFill>
                <a:latin typeface="Poppins"/>
                <a:ea typeface="Poppins"/>
                <a:cs typeface="Poppins"/>
                <a:sym typeface="Poppins"/>
              </a:rPr>
              <a:t>Browser family</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Firefox: 1,006 (≈ 29.24%)</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IE/Edge</a:t>
            </a:r>
            <a:r>
              <a:rPr lang="en-US" sz="3519" spc="-98">
                <a:solidFill>
                  <a:srgbClr val="FFFFFF"/>
                </a:solidFill>
                <a:latin typeface="Poppins"/>
                <a:ea typeface="Poppins"/>
                <a:cs typeface="Poppins"/>
                <a:sym typeface="Poppins"/>
              </a:rPr>
              <a:t>: 762 (≈ 22.15%)</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Chrome</a:t>
            </a:r>
            <a:r>
              <a:rPr lang="en-US" sz="3519" spc="-98">
                <a:solidFill>
                  <a:srgbClr val="FFFFFF"/>
                </a:solidFill>
                <a:latin typeface="Poppins"/>
                <a:ea typeface="Poppins"/>
                <a:cs typeface="Poppins"/>
                <a:sym typeface="Poppins"/>
              </a:rPr>
              <a:t>: 6</a:t>
            </a:r>
            <a:r>
              <a:rPr lang="en-US" sz="3519" spc="-98">
                <a:solidFill>
                  <a:srgbClr val="FFFFFF"/>
                </a:solidFill>
                <a:latin typeface="Poppins"/>
                <a:ea typeface="Poppins"/>
                <a:cs typeface="Poppins"/>
                <a:sym typeface="Poppins"/>
              </a:rPr>
              <a:t>8</a:t>
            </a:r>
            <a:r>
              <a:rPr lang="en-US" sz="3519" spc="-98">
                <a:solidFill>
                  <a:srgbClr val="FFFFFF"/>
                </a:solidFill>
                <a:latin typeface="Poppins"/>
                <a:ea typeface="Poppins"/>
                <a:cs typeface="Poppins"/>
                <a:sym typeface="Poppins"/>
              </a:rPr>
              <a:t>2 (≈ 19.83%)</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Safari</a:t>
            </a:r>
            <a:r>
              <a:rPr lang="en-US" sz="3519" spc="-98">
                <a:solidFill>
                  <a:srgbClr val="FFFFFF"/>
                </a:solidFill>
                <a:latin typeface="Poppins"/>
                <a:ea typeface="Poppins"/>
                <a:cs typeface="Poppins"/>
                <a:sym typeface="Poppins"/>
              </a:rPr>
              <a:t>: 406 (≈ 11.80%)</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Opera</a:t>
            </a:r>
            <a:r>
              <a:rPr lang="en-US" sz="3519" spc="-98">
                <a:solidFill>
                  <a:srgbClr val="FFFFFF"/>
                </a:solidFill>
                <a:latin typeface="Poppins"/>
                <a:ea typeface="Poppins"/>
                <a:cs typeface="Poppins"/>
                <a:sym typeface="Poppins"/>
              </a:rPr>
              <a:t>: 38 (≈ 1.10%)</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O</a:t>
            </a:r>
            <a:r>
              <a:rPr lang="en-US" sz="3519" spc="-98">
                <a:solidFill>
                  <a:srgbClr val="FFFFFF"/>
                </a:solidFill>
                <a:latin typeface="Poppins"/>
                <a:ea typeface="Poppins"/>
                <a:cs typeface="Poppins"/>
                <a:sym typeface="Poppins"/>
              </a:rPr>
              <a:t>ther: 546 (≈ 15.87%</a:t>
            </a: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11</a:t>
            </a:r>
          </a:p>
        </p:txBody>
      </p:sp>
    </p:spTree>
  </p:cSld>
  <p:clrMapOvr>
    <a:masterClrMapping/>
  </p:clrMapOvr>
</p:sld>
</file>

<file path=ppt/slides/slide1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A.9</a:t>
              </a:r>
            </a:p>
          </p:txBody>
        </p:sp>
      </p:grpSp>
      <p:sp>
        <p:nvSpPr>
          <p:cNvPr name="Freeform 5" id="5"/>
          <p:cNvSpPr/>
          <p:nvPr/>
        </p:nvSpPr>
        <p:spPr>
          <a:xfrm flipH="false" flipV="false" rot="0">
            <a:off x="697571" y="4293463"/>
            <a:ext cx="16102546" cy="2950257"/>
          </a:xfrm>
          <a:custGeom>
            <a:avLst/>
            <a:gdLst/>
            <a:ahLst/>
            <a:cxnLst/>
            <a:rect r="r" b="b" t="t" l="l"/>
            <a:pathLst>
              <a:path h="2950257" w="16102546">
                <a:moveTo>
                  <a:pt x="0" y="0"/>
                </a:moveTo>
                <a:lnTo>
                  <a:pt x="16102546" y="0"/>
                </a:lnTo>
                <a:lnTo>
                  <a:pt x="16102546" y="2950257"/>
                </a:lnTo>
                <a:lnTo>
                  <a:pt x="0" y="2950257"/>
                </a:lnTo>
                <a:lnTo>
                  <a:pt x="0" y="0"/>
                </a:lnTo>
                <a:close/>
              </a:path>
            </a:pathLst>
          </a:custGeom>
          <a:blipFill>
            <a:blip r:embed="rId2"/>
            <a:stretch>
              <a:fillRect l="0" t="0" r="0" b="0"/>
            </a:stretch>
          </a:blipFill>
        </p:spPr>
      </p:sp>
      <p:sp>
        <p:nvSpPr>
          <p:cNvPr name="TextBox 6" id="6"/>
          <p:cNvSpPr txBox="true"/>
          <p:nvPr/>
        </p:nvSpPr>
        <p:spPr>
          <a:xfrm rot="0">
            <a:off x="2286992" y="1709756"/>
            <a:ext cx="10738250" cy="1905601"/>
          </a:xfrm>
          <a:prstGeom prst="rect">
            <a:avLst/>
          </a:prstGeom>
        </p:spPr>
        <p:txBody>
          <a:bodyPr anchor="t" rtlCol="false" tIns="0" lIns="0" bIns="0" rIns="0">
            <a:spAutoFit/>
          </a:bodyPr>
          <a:lstStyle/>
          <a:p>
            <a:pPr algn="l">
              <a:lnSpc>
                <a:spcPts val="5531"/>
              </a:lnSpc>
              <a:spcBef>
                <a:spcPct val="0"/>
              </a:spcBef>
            </a:pPr>
            <a:r>
              <a:rPr lang="en-US" sz="3951" spc="7">
                <a:solidFill>
                  <a:srgbClr val="FFFFFF"/>
                </a:solidFill>
                <a:latin typeface="Poppins"/>
                <a:ea typeface="Poppins"/>
                <a:cs typeface="Poppins"/>
                <a:sym typeface="Poppins"/>
              </a:rPr>
              <a:t>Thử nghiệm kiểm tra tốc độ với phép tổng theo hàng (axis = 1) </a:t>
            </a:r>
          </a:p>
          <a:p>
            <a:pPr algn="l">
              <a:lnSpc>
                <a:spcPts val="3851"/>
              </a:lnSpc>
              <a:spcBef>
                <a:spcPct val="0"/>
              </a:spcBef>
            </a:pPr>
          </a:p>
        </p:txBody>
      </p:sp>
      <p:sp>
        <p:nvSpPr>
          <p:cNvPr name="TextBox 7" id="7"/>
          <p:cNvSpPr txBox="true"/>
          <p:nvPr/>
        </p:nvSpPr>
        <p:spPr>
          <a:xfrm rot="0">
            <a:off x="1107571" y="7522864"/>
            <a:ext cx="16072857" cy="2010376"/>
          </a:xfrm>
          <a:prstGeom prst="rect">
            <a:avLst/>
          </a:prstGeom>
        </p:spPr>
        <p:txBody>
          <a:bodyPr anchor="t" rtlCol="false" tIns="0" lIns="0" bIns="0" rIns="0">
            <a:spAutoFit/>
          </a:bodyPr>
          <a:lstStyle/>
          <a:p>
            <a:pPr algn="l">
              <a:lnSpc>
                <a:spcPts val="4691"/>
              </a:lnSpc>
              <a:spcBef>
                <a:spcPct val="0"/>
              </a:spcBef>
            </a:pPr>
            <a:r>
              <a:rPr lang="en-US" sz="3351" spc="6">
                <a:solidFill>
                  <a:srgbClr val="FFFFFF"/>
                </a:solidFill>
                <a:latin typeface="Poppins"/>
                <a:ea typeface="Poppins"/>
                <a:cs typeface="Poppins"/>
                <a:sym typeface="Poppins"/>
              </a:rPr>
              <a:t>N</a:t>
            </a:r>
            <a:r>
              <a:rPr lang="en-US" sz="3351" spc="6">
                <a:solidFill>
                  <a:srgbClr val="FFFFFF"/>
                </a:solidFill>
                <a:latin typeface="Poppins"/>
                <a:ea typeface="Poppins"/>
                <a:cs typeface="Poppins"/>
                <a:sym typeface="Poppins"/>
              </a:rPr>
              <a:t>hận xét:</a:t>
            </a:r>
          </a:p>
          <a:p>
            <a:pPr algn="l" marL="658782" indent="-329391" lvl="1">
              <a:lnSpc>
                <a:spcPts val="4271"/>
              </a:lnSpc>
              <a:spcBef>
                <a:spcPct val="0"/>
              </a:spcBef>
              <a:buFont typeface="Arial"/>
              <a:buChar char="•"/>
            </a:pPr>
            <a:r>
              <a:rPr lang="en-US" sz="3051" spc="6">
                <a:solidFill>
                  <a:srgbClr val="FFFFFF"/>
                </a:solidFill>
                <a:latin typeface="Poppins"/>
                <a:ea typeface="Poppins"/>
                <a:cs typeface="Poppins"/>
                <a:sym typeface="Poppins"/>
              </a:rPr>
              <a:t>Tổng theo hàng tận dụng truy cập liên tiếp trong arr_c → nhanh hơn.</a:t>
            </a:r>
          </a:p>
          <a:p>
            <a:pPr algn="l" marL="658782" indent="-329391" lvl="1">
              <a:lnSpc>
                <a:spcPts val="4271"/>
              </a:lnSpc>
              <a:spcBef>
                <a:spcPct val="0"/>
              </a:spcBef>
              <a:buFont typeface="Arial"/>
              <a:buChar char="•"/>
            </a:pPr>
            <a:r>
              <a:rPr lang="en-US" sz="3051" spc="6">
                <a:solidFill>
                  <a:srgbClr val="FFFFFF"/>
                </a:solidFill>
                <a:latin typeface="Poppins"/>
                <a:ea typeface="Poppins"/>
                <a:cs typeface="Poppins"/>
                <a:sym typeface="Poppins"/>
              </a:rPr>
              <a:t>Với arr_f, tổng theo hàng là nhảy bước trong bộ nhớ (strided) → chậm hơn.</a:t>
            </a:r>
          </a:p>
          <a:p>
            <a:pPr algn="l">
              <a:lnSpc>
                <a:spcPts val="2591"/>
              </a:lnSpc>
              <a:spcBef>
                <a:spcPct val="0"/>
              </a:spcBef>
            </a:pPr>
          </a:p>
        </p:txBody>
      </p:sp>
    </p:spTree>
  </p:cSld>
  <p:clrMapOvr>
    <a:masterClrMapping/>
  </p:clrMapOvr>
</p:sld>
</file>

<file path=ppt/slides/slide111.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A.9</a:t>
              </a:r>
            </a:p>
          </p:txBody>
        </p:sp>
      </p:grpSp>
      <p:sp>
        <p:nvSpPr>
          <p:cNvPr name="TextBox 5" id="5"/>
          <p:cNvSpPr txBox="true"/>
          <p:nvPr/>
        </p:nvSpPr>
        <p:spPr>
          <a:xfrm rot="0">
            <a:off x="1796937" y="1925747"/>
            <a:ext cx="15462363" cy="6772876"/>
          </a:xfrm>
          <a:prstGeom prst="rect">
            <a:avLst/>
          </a:prstGeom>
        </p:spPr>
        <p:txBody>
          <a:bodyPr anchor="t" rtlCol="false" tIns="0" lIns="0" bIns="0" rIns="0">
            <a:spAutoFit/>
          </a:bodyPr>
          <a:lstStyle/>
          <a:p>
            <a:pPr algn="l">
              <a:lnSpc>
                <a:spcPts val="5531"/>
              </a:lnSpc>
            </a:pPr>
            <a:r>
              <a:rPr lang="en-US" sz="3951" spc="7" b="true">
                <a:solidFill>
                  <a:srgbClr val="FFFFFF"/>
                </a:solidFill>
                <a:latin typeface="Poppins Bold"/>
                <a:ea typeface="Poppins Bold"/>
                <a:cs typeface="Poppins Bold"/>
                <a:sym typeface="Poppins Bold"/>
              </a:rPr>
              <a:t>Kết luận</a:t>
            </a:r>
          </a:p>
          <a:p>
            <a:pPr algn="l">
              <a:lnSpc>
                <a:spcPts val="5531"/>
              </a:lnSpc>
            </a:pPr>
          </a:p>
          <a:p>
            <a:pPr algn="l">
              <a:lnSpc>
                <a:spcPts val="5531"/>
              </a:lnSpc>
              <a:spcBef>
                <a:spcPct val="0"/>
              </a:spcBef>
            </a:pPr>
            <a:r>
              <a:rPr lang="en-US" sz="3951" spc="7">
                <a:solidFill>
                  <a:srgbClr val="FFFFFF"/>
                </a:solidFill>
                <a:latin typeface="Poppins"/>
                <a:ea typeface="Poppins"/>
                <a:cs typeface="Poppins"/>
                <a:sym typeface="Poppins"/>
              </a:rPr>
              <a:t>Sắp xếp dữ liệu t</a:t>
            </a:r>
            <a:r>
              <a:rPr lang="en-US" sz="3951" spc="7">
                <a:solidFill>
                  <a:srgbClr val="FFFFFF"/>
                </a:solidFill>
                <a:latin typeface="Poppins"/>
                <a:ea typeface="Poppins"/>
                <a:cs typeface="Poppins"/>
                <a:sym typeface="Poppins"/>
              </a:rPr>
              <a:t>heo trục truy cập chính (C hay F) giúp phép tính tuyến tính (như reduce theo trục đó) ăn cache tốt hơn và bớt tạo stride phức tạp. Trước khi tối ưu thuật toán, hãy kiểm tra arr.flags (và các view/slice) rồi chọn đúng order hoặc copy có chủ đích: một thao tác sắp xếp bộ nhớ đúng chỗ có thể mang lại cải thiện hàng chục phần trăm thời gian chạy, đặc biệt trên mảng lớn.</a:t>
            </a:r>
          </a:p>
          <a:p>
            <a:pPr algn="l">
              <a:lnSpc>
                <a:spcPts val="3851"/>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3.1. Dataset 1 – Bitly Data from 1.USA.gov</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553407"/>
            <a:ext cx="1113771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p>
        </p:txBody>
      </p:sp>
      <p:sp>
        <p:nvSpPr>
          <p:cNvPr name="AutoShape 7" id="7"/>
          <p:cNvSpPr/>
          <p:nvPr/>
        </p:nvSpPr>
        <p:spPr>
          <a:xfrm>
            <a:off x="990898" y="9666449"/>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990898" y="3816652"/>
            <a:ext cx="17130406" cy="2951581"/>
          </a:xfrm>
          <a:prstGeom prst="rect">
            <a:avLst/>
          </a:prstGeom>
        </p:spPr>
        <p:txBody>
          <a:bodyPr anchor="t" rtlCol="false" tIns="0" lIns="0" bIns="0" rIns="0">
            <a:spAutoFit/>
          </a:bodyPr>
          <a:lstStyle/>
          <a:p>
            <a:pPr algn="just" marL="759914" indent="-379957" lvl="1">
              <a:lnSpc>
                <a:spcPts val="4681"/>
              </a:lnSpc>
              <a:buFont typeface="Arial"/>
              <a:buChar char="•"/>
            </a:pPr>
            <a:r>
              <a:rPr lang="en-US" sz="3519" spc="-98">
                <a:solidFill>
                  <a:srgbClr val="FFFFFF"/>
                </a:solidFill>
                <a:latin typeface="Poppins"/>
                <a:ea typeface="Poppins"/>
                <a:cs typeface="Poppins"/>
                <a:sym typeface="Poppins"/>
              </a:rPr>
              <a:t>Device type </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Desktop: 2,602 (≈ 75.64%)</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Mobile</a:t>
            </a:r>
            <a:r>
              <a:rPr lang="en-US" sz="3519" spc="-98">
                <a:solidFill>
                  <a:srgbClr val="FFFFFF"/>
                </a:solidFill>
                <a:latin typeface="Poppins"/>
                <a:ea typeface="Poppins"/>
                <a:cs typeface="Poppins"/>
                <a:sym typeface="Poppins"/>
              </a:rPr>
              <a:t>: 393 (≈ 11.42%)</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Tablet</a:t>
            </a:r>
            <a:r>
              <a:rPr lang="en-US" sz="3519" spc="-98">
                <a:solidFill>
                  <a:srgbClr val="FFFFFF"/>
                </a:solidFill>
                <a:latin typeface="Poppins"/>
                <a:ea typeface="Poppins"/>
                <a:cs typeface="Poppins"/>
                <a:sym typeface="Poppins"/>
              </a:rPr>
              <a:t>: 184 (≈ 5.35%)</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Unknown</a:t>
            </a:r>
            <a:r>
              <a:rPr lang="en-US" sz="3519" spc="-98">
                <a:solidFill>
                  <a:srgbClr val="FFFFFF"/>
                </a:solidFill>
                <a:latin typeface="Poppins"/>
                <a:ea typeface="Poppins"/>
                <a:cs typeface="Poppins"/>
                <a:sym typeface="Poppins"/>
              </a:rPr>
              <a:t>: 261 (≈ 7.59%)</a:t>
            </a: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3.1. Dataset 1 – Bitly Data from 1.USA.gov</a:t>
              </a:r>
            </a:p>
          </p:txBody>
        </p:sp>
      </p:grpSp>
      <p:sp>
        <p:nvSpPr>
          <p:cNvPr name="Freeform 5" id="5"/>
          <p:cNvSpPr/>
          <p:nvPr/>
        </p:nvSpPr>
        <p:spPr>
          <a:xfrm flipH="false" flipV="false" rot="8831280">
            <a:off x="-2000905" y="1955322"/>
            <a:ext cx="4001809" cy="4001809"/>
          </a:xfrm>
          <a:custGeom>
            <a:avLst/>
            <a:gdLst/>
            <a:ahLst/>
            <a:cxnLst/>
            <a:rect r="r" b="b" t="t" l="l"/>
            <a:pathLst>
              <a:path h="4001809" w="4001809">
                <a:moveTo>
                  <a:pt x="0" y="0"/>
                </a:moveTo>
                <a:lnTo>
                  <a:pt x="4001810" y="0"/>
                </a:lnTo>
                <a:lnTo>
                  <a:pt x="4001810"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553407"/>
            <a:ext cx="1113771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p>
        </p:txBody>
      </p:sp>
      <p:sp>
        <p:nvSpPr>
          <p:cNvPr name="AutoShape 7" id="7"/>
          <p:cNvSpPr/>
          <p:nvPr/>
        </p:nvSpPr>
        <p:spPr>
          <a:xfrm>
            <a:off x="990898" y="9666449"/>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263359" y="4184725"/>
            <a:ext cx="16995941" cy="5298376"/>
          </a:xfrm>
          <a:prstGeom prst="rect">
            <a:avLst/>
          </a:prstGeom>
        </p:spPr>
        <p:txBody>
          <a:bodyPr anchor="t" rtlCol="false" tIns="0" lIns="0" bIns="0" rIns="0">
            <a:spAutoFit/>
          </a:bodyPr>
          <a:lstStyle/>
          <a:p>
            <a:pPr algn="just" marL="759914" indent="-379957" lvl="1">
              <a:lnSpc>
                <a:spcPts val="4681"/>
              </a:lnSpc>
              <a:buFont typeface="Arial"/>
              <a:buChar char="•"/>
            </a:pPr>
            <a:r>
              <a:rPr lang="en-US" sz="3519" spc="-98">
                <a:solidFill>
                  <a:srgbClr val="FFFFFF"/>
                </a:solidFill>
                <a:latin typeface="Poppins"/>
                <a:ea typeface="Poppins"/>
                <a:cs typeface="Poppins"/>
                <a:sym typeface="Poppins"/>
              </a:rPr>
              <a:t>Trọng tâm theo địa lý &amp; thời gian</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Lưu lượng tập trung ở H</a:t>
            </a:r>
            <a:r>
              <a:rPr lang="en-US" sz="3519" spc="-98">
                <a:solidFill>
                  <a:srgbClr val="FFFFFF"/>
                </a:solidFill>
                <a:latin typeface="Poppins"/>
                <a:ea typeface="Poppins"/>
                <a:cs typeface="Poppins"/>
                <a:sym typeface="Poppins"/>
              </a:rPr>
              <a:t>oa Kỳ; các múi</a:t>
            </a:r>
            <a:r>
              <a:rPr lang="en-US" sz="3519" spc="-98">
                <a:solidFill>
                  <a:srgbClr val="FFFFFF"/>
                </a:solidFill>
                <a:latin typeface="Poppins"/>
                <a:ea typeface="Poppins"/>
                <a:cs typeface="Poppins"/>
                <a:sym typeface="Poppins"/>
              </a:rPr>
              <a:t> giờ America/New_York, Americ</a:t>
            </a:r>
            <a:r>
              <a:rPr lang="en-US" sz="3519" spc="-98">
                <a:solidFill>
                  <a:srgbClr val="FFFFFF"/>
                </a:solidFill>
                <a:latin typeface="Poppins"/>
                <a:ea typeface="Poppins"/>
                <a:cs typeface="Poppins"/>
                <a:sym typeface="Poppins"/>
              </a:rPr>
              <a:t>a/Chicago, America/Los_Angeles</a:t>
            </a:r>
            <a:r>
              <a:rPr lang="en-US" sz="3519" spc="-98">
                <a:solidFill>
                  <a:srgbClr val="FFFFFF"/>
                </a:solidFill>
                <a:latin typeface="Poppins"/>
                <a:ea typeface="Poppins"/>
                <a:cs typeface="Poppins"/>
                <a:sym typeface="Poppins"/>
              </a:rPr>
              <a:t> chiếm ưu thế.</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Gợi ý vận hành: đăng/đẩy nội dung theo giờ hành chính EST/EDT, sau đó đến CST/PST</a:t>
            </a:r>
            <a:r>
              <a:rPr lang="en-US" sz="3519" spc="-98">
                <a:solidFill>
                  <a:srgbClr val="FFFFFF"/>
                </a:solidFill>
                <a:latin typeface="Poppins"/>
                <a:ea typeface="Poppins"/>
                <a:cs typeface="Poppins"/>
                <a:sym typeface="Poppins"/>
              </a:rPr>
              <a:t> để tối đa hiệu quả</a:t>
            </a:r>
          </a:p>
          <a:p>
            <a:pPr algn="just" marL="759914" indent="-379957" lvl="1">
              <a:lnSpc>
                <a:spcPts val="4681"/>
              </a:lnSpc>
              <a:buFont typeface="Arial"/>
              <a:buChar char="•"/>
            </a:pPr>
            <a:r>
              <a:rPr lang="en-US" sz="3519" spc="-98">
                <a:solidFill>
                  <a:srgbClr val="FFFFFF"/>
                </a:solidFill>
                <a:latin typeface="Poppins"/>
                <a:ea typeface="Poppins"/>
                <a:cs typeface="Poppins"/>
                <a:sym typeface="Poppins"/>
              </a:rPr>
              <a:t>Tỷ trọng quốc gia</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Desktop ~76% → người dùng chủ yếu truy cập từ máy tính (phù hợp hoạt động giờ làm việc/tra cứu dịch vụ công).</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Dù Mobile/Tablet ~17%, vẫn nên đảm bảo tối ưu giao diện di động cơ bản.</a:t>
            </a:r>
          </a:p>
        </p:txBody>
      </p:sp>
      <p:sp>
        <p:nvSpPr>
          <p:cNvPr name="TextBox 10" id="10"/>
          <p:cNvSpPr txBox="true"/>
          <p:nvPr/>
        </p:nvSpPr>
        <p:spPr>
          <a:xfrm rot="0">
            <a:off x="1366351" y="3578465"/>
            <a:ext cx="3934500" cy="508636"/>
          </a:xfrm>
          <a:prstGeom prst="rect">
            <a:avLst/>
          </a:prstGeom>
        </p:spPr>
        <p:txBody>
          <a:bodyPr anchor="t" rtlCol="false" tIns="0" lIns="0" bIns="0" rIns="0">
            <a:spAutoFit/>
          </a:bodyPr>
          <a:lstStyle/>
          <a:p>
            <a:pPr algn="just">
              <a:lnSpc>
                <a:spcPts val="3720"/>
              </a:lnSpc>
            </a:pPr>
            <a:r>
              <a:rPr lang="en-US" sz="4000">
                <a:solidFill>
                  <a:srgbClr val="00FFFF"/>
                </a:solidFill>
                <a:latin typeface="Zen Dots"/>
                <a:ea typeface="Zen Dots"/>
                <a:cs typeface="Zen Dots"/>
                <a:sym typeface="Zen Dots"/>
              </a:rPr>
              <a:t>NHẬN XÉT</a:t>
            </a:r>
          </a:p>
        </p:txBody>
      </p:sp>
      <p:sp>
        <p:nvSpPr>
          <p:cNvPr name="TextBox 11" id="11"/>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3.1. Dataset 1 – Bitly Data from 1.USA.gov</a:t>
              </a:r>
            </a:p>
          </p:txBody>
        </p:sp>
      </p:grpSp>
      <p:sp>
        <p:nvSpPr>
          <p:cNvPr name="Freeform 5" id="5"/>
          <p:cNvSpPr/>
          <p:nvPr/>
        </p:nvSpPr>
        <p:spPr>
          <a:xfrm flipH="false" flipV="false" rot="8831280">
            <a:off x="-2000905" y="1240397"/>
            <a:ext cx="4001809" cy="4001809"/>
          </a:xfrm>
          <a:custGeom>
            <a:avLst/>
            <a:gdLst/>
            <a:ahLst/>
            <a:cxnLst/>
            <a:rect r="r" b="b" t="t" l="l"/>
            <a:pathLst>
              <a:path h="4001809" w="4001809">
                <a:moveTo>
                  <a:pt x="0" y="0"/>
                </a:moveTo>
                <a:lnTo>
                  <a:pt x="4001810" y="0"/>
                </a:lnTo>
                <a:lnTo>
                  <a:pt x="4001810"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326578"/>
            <a:ext cx="1113771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p>
        </p:txBody>
      </p:sp>
      <p:sp>
        <p:nvSpPr>
          <p:cNvPr name="AutoShape 7" id="7"/>
          <p:cNvSpPr/>
          <p:nvPr/>
        </p:nvSpPr>
        <p:spPr>
          <a:xfrm>
            <a:off x="990898" y="9666449"/>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87771" y="3719268"/>
            <a:ext cx="16793351" cy="5885074"/>
          </a:xfrm>
          <a:prstGeom prst="rect">
            <a:avLst/>
          </a:prstGeom>
        </p:spPr>
        <p:txBody>
          <a:bodyPr anchor="t" rtlCol="false" tIns="0" lIns="0" bIns="0" rIns="0">
            <a:spAutoFit/>
          </a:bodyPr>
          <a:lstStyle/>
          <a:p>
            <a:pPr algn="just" marL="759914" indent="-379957" lvl="1">
              <a:lnSpc>
                <a:spcPts val="4681"/>
              </a:lnSpc>
              <a:buFont typeface="Arial"/>
              <a:buChar char="•"/>
            </a:pPr>
            <a:r>
              <a:rPr lang="en-US" sz="3519" spc="-98">
                <a:solidFill>
                  <a:srgbClr val="FFFFFF"/>
                </a:solidFill>
                <a:latin typeface="Poppins"/>
                <a:ea typeface="Poppins"/>
                <a:cs typeface="Poppins"/>
                <a:sym typeface="Poppins"/>
              </a:rPr>
              <a:t>Tương thích trình duyệt</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Firefox &amp; IE/Edge chiếm tỷ trọng đáng kể (đặc</a:t>
            </a:r>
            <a:r>
              <a:rPr lang="en-US" sz="3519" spc="-98">
                <a:solidFill>
                  <a:srgbClr val="FFFFFF"/>
                </a:solidFill>
                <a:latin typeface="Poppins"/>
                <a:ea typeface="Poppins"/>
                <a:cs typeface="Poppins"/>
                <a:sym typeface="Poppins"/>
              </a:rPr>
              <a:t> trưng lịch sử của bộ dữ</a:t>
            </a:r>
            <a:r>
              <a:rPr lang="en-US" sz="3519" spc="-98">
                <a:solidFill>
                  <a:srgbClr val="FFFFFF"/>
                </a:solidFill>
                <a:latin typeface="Poppins"/>
                <a:ea typeface="Poppins"/>
                <a:cs typeface="Poppins"/>
                <a:sym typeface="Poppins"/>
              </a:rPr>
              <a:t> liệu này), tiếp đến </a:t>
            </a:r>
            <a:r>
              <a:rPr lang="en-US" sz="3519" spc="-98">
                <a:solidFill>
                  <a:srgbClr val="FFFFFF"/>
                </a:solidFill>
                <a:latin typeface="Poppins"/>
                <a:ea typeface="Poppins"/>
                <a:cs typeface="Poppins"/>
                <a:sym typeface="Poppins"/>
              </a:rPr>
              <a:t>Chrome và Safari.</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Khuyến nghị:</a:t>
            </a:r>
            <a:r>
              <a:rPr lang="en-US" sz="3519" spc="-98">
                <a:solidFill>
                  <a:srgbClr val="FFFFFF"/>
                </a:solidFill>
                <a:latin typeface="Poppins"/>
                <a:ea typeface="Poppins"/>
                <a:cs typeface="Poppins"/>
                <a:sym typeface="Poppins"/>
              </a:rPr>
              <a:t> kiểm thử</a:t>
            </a:r>
            <a:r>
              <a:rPr lang="en-US" sz="3519" spc="-98">
                <a:solidFill>
                  <a:srgbClr val="FFFFFF"/>
                </a:solidFill>
                <a:latin typeface="Poppins"/>
                <a:ea typeface="Poppins"/>
                <a:cs typeface="Poppins"/>
                <a:sym typeface="Poppins"/>
              </a:rPr>
              <a:t> đa trình duyệt, đặc biệt Firefox và IE/Edge/Edge cho các trang/cổng</a:t>
            </a:r>
            <a:r>
              <a:rPr lang="en-US" sz="3519" spc="-98">
                <a:solidFill>
                  <a:srgbClr val="FFFFFF"/>
                </a:solidFill>
                <a:latin typeface="Poppins"/>
                <a:ea typeface="Poppins"/>
                <a:cs typeface="Poppins"/>
                <a:sym typeface="Poppins"/>
              </a:rPr>
              <a:t> thông tin công.</a:t>
            </a:r>
          </a:p>
          <a:p>
            <a:pPr algn="just" marL="759914" indent="-379957" lvl="1">
              <a:lnSpc>
                <a:spcPts val="4681"/>
              </a:lnSpc>
              <a:buFont typeface="Arial"/>
              <a:buChar char="•"/>
            </a:pPr>
            <a:r>
              <a:rPr lang="en-US" sz="3519" spc="-98">
                <a:solidFill>
                  <a:srgbClr val="FFFFFF"/>
                </a:solidFill>
                <a:latin typeface="Poppins"/>
                <a:ea typeface="Poppins"/>
                <a:cs typeface="Poppins"/>
                <a:sym typeface="Poppins"/>
              </a:rPr>
              <a:t>Chất lượng dữ liệu &amp; hạn chế</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Tỷ lệ thiếu country ~15% và một phần thiếu tz có thể làm sai lệch tỉ lệ theo khu vực.</a:t>
            </a:r>
          </a:p>
          <a:p>
            <a:pPr algn="just" marL="1519828" indent="-506609" lvl="2">
              <a:lnSpc>
                <a:spcPts val="4681"/>
              </a:lnSpc>
              <a:buFont typeface="Arial"/>
              <a:buChar char="⚬"/>
            </a:pPr>
            <a:r>
              <a:rPr lang="en-US" sz="3519" spc="-98">
                <a:solidFill>
                  <a:srgbClr val="FFFFFF"/>
                </a:solidFill>
                <a:latin typeface="Poppins"/>
                <a:ea typeface="Poppins"/>
                <a:cs typeface="Poppins"/>
                <a:sym typeface="Poppins"/>
              </a:rPr>
              <a:t>Khi cần báo cáo chính xác hơn theo vùng/khu vực, nên ghi chú hạn chế này hoặc bổ sung nguồn đối chiếu.</a:t>
            </a:r>
          </a:p>
        </p:txBody>
      </p:sp>
      <p:sp>
        <p:nvSpPr>
          <p:cNvPr name="TextBox 10" id="10"/>
          <p:cNvSpPr txBox="true"/>
          <p:nvPr/>
        </p:nvSpPr>
        <p:spPr>
          <a:xfrm rot="0">
            <a:off x="1726511" y="3229683"/>
            <a:ext cx="3934500" cy="508636"/>
          </a:xfrm>
          <a:prstGeom prst="rect">
            <a:avLst/>
          </a:prstGeom>
        </p:spPr>
        <p:txBody>
          <a:bodyPr anchor="t" rtlCol="false" tIns="0" lIns="0" bIns="0" rIns="0">
            <a:spAutoFit/>
          </a:bodyPr>
          <a:lstStyle/>
          <a:p>
            <a:pPr algn="just">
              <a:lnSpc>
                <a:spcPts val="3720"/>
              </a:lnSpc>
            </a:pPr>
            <a:r>
              <a:rPr lang="en-US" sz="4000">
                <a:solidFill>
                  <a:srgbClr val="00FFFF"/>
                </a:solidFill>
                <a:latin typeface="Zen Dots"/>
                <a:ea typeface="Zen Dots"/>
                <a:cs typeface="Zen Dots"/>
                <a:sym typeface="Zen Dots"/>
              </a:rPr>
              <a:t>NHẬN XÉT</a:t>
            </a:r>
          </a:p>
        </p:txBody>
      </p:sp>
      <p:sp>
        <p:nvSpPr>
          <p:cNvPr name="TextBox 11" id="11"/>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3.2. Dataset 2 – MovieLens 1M Dataset</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681380"/>
            <a:ext cx="8188898"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3.2.1 MỤC TIÊU</a:t>
            </a:r>
          </a:p>
        </p:txBody>
      </p:sp>
      <p:sp>
        <p:nvSpPr>
          <p:cNvPr name="AutoShape 7" id="7"/>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28700" y="3760692"/>
            <a:ext cx="14903372" cy="5064570"/>
          </a:xfrm>
          <a:prstGeom prst="rect">
            <a:avLst/>
          </a:prstGeom>
        </p:spPr>
        <p:txBody>
          <a:bodyPr anchor="t" rtlCol="false" tIns="0" lIns="0" bIns="0" rIns="0">
            <a:spAutoFit/>
          </a:bodyPr>
          <a:lstStyle/>
          <a:p>
            <a:pPr algn="just">
              <a:lnSpc>
                <a:spcPts val="5319"/>
              </a:lnSpc>
            </a:pPr>
            <a:r>
              <a:rPr lang="en-US" sz="3999" spc="-111">
                <a:solidFill>
                  <a:srgbClr val="FFFFFF"/>
                </a:solidFill>
                <a:latin typeface="Poppins"/>
                <a:ea typeface="Poppins"/>
                <a:cs typeface="Poppins"/>
                <a:sym typeface="Poppins"/>
              </a:rPr>
              <a:t>Phân tích bộ dữ liệu MovieLens 1M nhằm: </a:t>
            </a:r>
          </a:p>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Nắm tổng quan: quy mô người dùng, phim, lượt đánh</a:t>
            </a:r>
            <a:r>
              <a:rPr lang="en-US" sz="3999" spc="-111">
                <a:solidFill>
                  <a:srgbClr val="FFFFFF"/>
                </a:solidFill>
                <a:latin typeface="Poppins"/>
                <a:ea typeface="Poppins"/>
                <a:cs typeface="Poppins"/>
                <a:sym typeface="Poppins"/>
              </a:rPr>
              <a:t> giá; độ thưa (sparsity) của ma trận user–movie.</a:t>
            </a:r>
          </a:p>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Khám phá phân phối điểm đánh giá, thể loại (genre), phim được đánh giá nhiều nhất, và xu hướng theo năm phát hành.</a:t>
            </a:r>
          </a:p>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Rút ra nhận xét phục vụ các tác vụ gợi ý/phân tích hành vi.</a:t>
            </a:r>
          </a:p>
          <a:p>
            <a:pPr algn="just">
              <a:lnSpc>
                <a:spcPts val="2793"/>
              </a:lnSpc>
            </a:pP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3.2. Dataset 2 – MovieLens 1M Dataset</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681380"/>
            <a:ext cx="1109269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3.2.2 PHÂN TÍCH</a:t>
            </a:r>
          </a:p>
        </p:txBody>
      </p:sp>
      <p:sp>
        <p:nvSpPr>
          <p:cNvPr name="AutoShape 7" id="7"/>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68539" y="3560318"/>
            <a:ext cx="16312583" cy="5731320"/>
          </a:xfrm>
          <a:prstGeom prst="rect">
            <a:avLst/>
          </a:prstGeom>
        </p:spPr>
        <p:txBody>
          <a:bodyPr anchor="t" rtlCol="false" tIns="0" lIns="0" bIns="0" rIns="0">
            <a:spAutoFit/>
          </a:bodyPr>
          <a:lstStyle/>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Đọc</a:t>
            </a:r>
            <a:r>
              <a:rPr lang="en-US" sz="3999" spc="-111">
                <a:solidFill>
                  <a:srgbClr val="FFFFFF"/>
                </a:solidFill>
                <a:latin typeface="Poppins"/>
                <a:ea typeface="Poppins"/>
                <a:cs typeface="Poppins"/>
                <a:sym typeface="Poppins"/>
              </a:rPr>
              <a:t> dữ liệu: Định dạng :: trong</a:t>
            </a:r>
            <a:r>
              <a:rPr lang="en-US" sz="3999" spc="-111">
                <a:solidFill>
                  <a:srgbClr val="FFFFFF"/>
                </a:solidFill>
                <a:latin typeface="Poppins"/>
                <a:ea typeface="Poppins"/>
                <a:cs typeface="Poppins"/>
                <a:sym typeface="Poppins"/>
              </a:rPr>
              <a:t> .dat; xử lý mã hóa latin-1 để tránh lỗi ký tự</a:t>
            </a:r>
          </a:p>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Tiền xử lý:</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Trích năm phát hành từ tiêu đề phim (ví dụ: (1995) trong Title).</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Tách cột Genres thành danh sách &amp; “nổ” (explode) để tính theo từng thể loại.</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Gộp bảng ratings–movies–users để có khung dữ liệu đầy đủ.</a:t>
            </a:r>
          </a:p>
          <a:p>
            <a:pPr algn="just">
              <a:lnSpc>
                <a:spcPts val="2793"/>
              </a:lnSpc>
            </a:pP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3.2. Dataset 2 – MovieLens 1M Dataset</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681380"/>
            <a:ext cx="1109269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3.2.2 PHÂN TÍCH</a:t>
            </a:r>
          </a:p>
        </p:txBody>
      </p:sp>
      <p:sp>
        <p:nvSpPr>
          <p:cNvPr name="AutoShape 7" id="7"/>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46029" y="3711399"/>
            <a:ext cx="16312583" cy="5064570"/>
          </a:xfrm>
          <a:prstGeom prst="rect">
            <a:avLst/>
          </a:prstGeom>
        </p:spPr>
        <p:txBody>
          <a:bodyPr anchor="t" rtlCol="false" tIns="0" lIns="0" bIns="0" rIns="0">
            <a:spAutoFit/>
          </a:bodyPr>
          <a:lstStyle/>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T</a:t>
            </a:r>
            <a:r>
              <a:rPr lang="en-US" sz="3999" spc="-111">
                <a:solidFill>
                  <a:srgbClr val="FFFFFF"/>
                </a:solidFill>
                <a:latin typeface="Poppins"/>
                <a:ea typeface="Poppins"/>
                <a:cs typeface="Poppins"/>
                <a:sym typeface="Poppins"/>
              </a:rPr>
              <a:t>hống kê</a:t>
            </a:r>
            <a:r>
              <a:rPr lang="en-US" sz="3999" spc="-111">
                <a:solidFill>
                  <a:srgbClr val="FFFFFF"/>
                </a:solidFill>
                <a:latin typeface="Poppins"/>
                <a:ea typeface="Poppins"/>
                <a:cs typeface="Poppins"/>
                <a:sym typeface="Poppins"/>
              </a:rPr>
              <a:t> chính:</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Phân phối điểm đánh giá (1–5); tính điểm trung bình toàn bộ.</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Top thể loại theo số lượt đánh giá và điểm trung bình.</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Top phim theo số lượt đánh giá (kèm điểm trung bình).</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Số lượt đánh giá theo năm phát hành để thấy xu hướng theo thời gian.</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Tính sparsity = 1 – (#ratings / (#users × #movies)).</a:t>
            </a:r>
          </a:p>
          <a:p>
            <a:pPr algn="just">
              <a:lnSpc>
                <a:spcPts val="2793"/>
              </a:lnSpc>
            </a:pP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3.2. Dataset 2 – MovieLens 1M Dataset</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681380"/>
            <a:ext cx="1109269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3.2.2 PHÂN TÍCH</a:t>
            </a:r>
          </a:p>
        </p:txBody>
      </p:sp>
      <p:sp>
        <p:nvSpPr>
          <p:cNvPr name="AutoShape 7" id="7"/>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46029" y="3711399"/>
            <a:ext cx="16312583" cy="5064570"/>
          </a:xfrm>
          <a:prstGeom prst="rect">
            <a:avLst/>
          </a:prstGeom>
        </p:spPr>
        <p:txBody>
          <a:bodyPr anchor="t" rtlCol="false" tIns="0" lIns="0" bIns="0" rIns="0">
            <a:spAutoFit/>
          </a:bodyPr>
          <a:lstStyle/>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T</a:t>
            </a:r>
            <a:r>
              <a:rPr lang="en-US" sz="3999" spc="-111">
                <a:solidFill>
                  <a:srgbClr val="FFFFFF"/>
                </a:solidFill>
                <a:latin typeface="Poppins"/>
                <a:ea typeface="Poppins"/>
                <a:cs typeface="Poppins"/>
                <a:sym typeface="Poppins"/>
              </a:rPr>
              <a:t>hống kê</a:t>
            </a:r>
            <a:r>
              <a:rPr lang="en-US" sz="3999" spc="-111">
                <a:solidFill>
                  <a:srgbClr val="FFFFFF"/>
                </a:solidFill>
                <a:latin typeface="Poppins"/>
                <a:ea typeface="Poppins"/>
                <a:cs typeface="Poppins"/>
                <a:sym typeface="Poppins"/>
              </a:rPr>
              <a:t> chính:</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Phân phối điểm đánh giá (1–5); tính điểm trung bình toàn bộ.</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Top thể loại theo số lượt đánh giá và điểm trung bình.</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Top phim theo số lượt đánh giá (kèm điểm trung bình).</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Số lượt đánh giá theo năm phát hành để thấy xu hướng theo thời gian.</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Tính sparsity = 1 – (#ratings / (#users × #movies)).</a:t>
            </a:r>
          </a:p>
          <a:p>
            <a:pPr algn="just">
              <a:lnSpc>
                <a:spcPts val="2793"/>
              </a:lnSpc>
            </a:pP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3.2. Dataset 2 – MovieLens 1M Dataset</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681380"/>
            <a:ext cx="1138532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p>
        </p:txBody>
      </p:sp>
      <p:sp>
        <p:nvSpPr>
          <p:cNvPr name="AutoShape 7" id="7"/>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646029" y="3711399"/>
            <a:ext cx="16312583" cy="5064570"/>
          </a:xfrm>
          <a:prstGeom prst="rect">
            <a:avLst/>
          </a:prstGeom>
        </p:spPr>
        <p:txBody>
          <a:bodyPr anchor="t" rtlCol="false" tIns="0" lIns="0" bIns="0" rIns="0">
            <a:spAutoFit/>
          </a:bodyPr>
          <a:lstStyle/>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Tổng quan dữ liệu</a:t>
            </a:r>
            <a:r>
              <a:rPr lang="en-US" sz="3999" spc="-111">
                <a:solidFill>
                  <a:srgbClr val="FFFFFF"/>
                </a:solidFill>
                <a:latin typeface="Poppins"/>
                <a:ea typeface="Poppins"/>
                <a:cs typeface="Poppins"/>
                <a:sym typeface="Poppins"/>
              </a:rPr>
              <a:t>:</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Người dùng: 6,040</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Phim: 3,883</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Lượt đánh giá: 1,000,209</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Sparsity (độ thưa ma trận user–movie): 95.7353% → ma trận rất thưa (phù hợp bối cảnh recommenders thực tế).</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Điểm trung bình toàn bộ: ~3.58/5.</a:t>
            </a:r>
          </a:p>
          <a:p>
            <a:pPr algn="just">
              <a:lnSpc>
                <a:spcPts val="2793"/>
              </a:lnSpc>
            </a:pP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3.1. Dataset 1 – Bitly Data from 1.USA.gov</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681380"/>
            <a:ext cx="1113771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3.1.2 PHÂN TÍCH</a:t>
            </a:r>
          </a:p>
        </p:txBody>
      </p:sp>
      <p:sp>
        <p:nvSpPr>
          <p:cNvPr name="AutoShape 7" id="7"/>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38225" y="3760692"/>
            <a:ext cx="16145487" cy="5363210"/>
          </a:xfrm>
          <a:prstGeom prst="rect">
            <a:avLst/>
          </a:prstGeom>
        </p:spPr>
        <p:txBody>
          <a:bodyPr anchor="t" rtlCol="false" tIns="0" lIns="0" bIns="0" rIns="0">
            <a:spAutoFit/>
          </a:bodyPr>
          <a:lstStyle/>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Bao phủ dữ liệu:</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Có tz: 2,919 bản ghi; trống tz: 521</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Có country: 2,919; trống country: 521</a:t>
            </a:r>
          </a:p>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Thống kê tần suất &amp; tỷ lệ:</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Đếm tần suất theo tz, country, nhóm browser family &amp; device type từ user_agent.</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Tính % trên toàn bộ 3,440 và (với country) thêm % trên tập có nhãn.</a:t>
            </a: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3.2. Dataset 2 – MovieLens 1M Dataset</a:t>
              </a:r>
            </a:p>
          </p:txBody>
        </p:sp>
      </p:grpSp>
      <p:sp>
        <p:nvSpPr>
          <p:cNvPr name="Freeform 5" id="5"/>
          <p:cNvSpPr/>
          <p:nvPr/>
        </p:nvSpPr>
        <p:spPr>
          <a:xfrm flipH="false" flipV="false" rot="8831280">
            <a:off x="-2000905" y="1543751"/>
            <a:ext cx="4001809" cy="4001809"/>
          </a:xfrm>
          <a:custGeom>
            <a:avLst/>
            <a:gdLst/>
            <a:ahLst/>
            <a:cxnLst/>
            <a:rect r="r" b="b" t="t" l="l"/>
            <a:pathLst>
              <a:path h="4001809" w="4001809">
                <a:moveTo>
                  <a:pt x="0" y="0"/>
                </a:moveTo>
                <a:lnTo>
                  <a:pt x="4001810" y="0"/>
                </a:lnTo>
                <a:lnTo>
                  <a:pt x="4001810"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359487" y="3319555"/>
            <a:ext cx="9318710" cy="6615022"/>
          </a:xfrm>
          <a:custGeom>
            <a:avLst/>
            <a:gdLst/>
            <a:ahLst/>
            <a:cxnLst/>
            <a:rect r="r" b="b" t="t" l="l"/>
            <a:pathLst>
              <a:path h="6615022" w="9318710">
                <a:moveTo>
                  <a:pt x="0" y="0"/>
                </a:moveTo>
                <a:lnTo>
                  <a:pt x="9318709" y="0"/>
                </a:lnTo>
                <a:lnTo>
                  <a:pt x="9318709" y="6615022"/>
                </a:lnTo>
                <a:lnTo>
                  <a:pt x="0" y="6615022"/>
                </a:lnTo>
                <a:lnTo>
                  <a:pt x="0" y="0"/>
                </a:lnTo>
                <a:close/>
              </a:path>
            </a:pathLst>
          </a:custGeom>
          <a:blipFill>
            <a:blip r:embed="rId4"/>
            <a:stretch>
              <a:fillRect l="0" t="0" r="0" b="0"/>
            </a:stretch>
          </a:blipFill>
        </p:spPr>
      </p:sp>
      <p:sp>
        <p:nvSpPr>
          <p:cNvPr name="TextBox 7" id="7"/>
          <p:cNvSpPr txBox="true"/>
          <p:nvPr/>
        </p:nvSpPr>
        <p:spPr>
          <a:xfrm rot="0">
            <a:off x="1028700" y="2681380"/>
            <a:ext cx="1138532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p>
        </p:txBody>
      </p:sp>
      <p:sp>
        <p:nvSpPr>
          <p:cNvPr name="TextBox 8" id="8"/>
          <p:cNvSpPr txBox="true"/>
          <p:nvPr/>
        </p:nvSpPr>
        <p:spPr>
          <a:xfrm rot="0">
            <a:off x="1028683" y="4380531"/>
            <a:ext cx="6588246" cy="4397820"/>
          </a:xfrm>
          <a:prstGeom prst="rect">
            <a:avLst/>
          </a:prstGeom>
        </p:spPr>
        <p:txBody>
          <a:bodyPr anchor="t" rtlCol="false" tIns="0" lIns="0" bIns="0" rIns="0">
            <a:spAutoFit/>
          </a:bodyPr>
          <a:lstStyle/>
          <a:p>
            <a:pPr algn="just">
              <a:lnSpc>
                <a:spcPts val="5319"/>
              </a:lnSpc>
            </a:pPr>
            <a:r>
              <a:rPr lang="en-US" sz="3999" spc="-111">
                <a:solidFill>
                  <a:srgbClr val="FFFFFF"/>
                </a:solidFill>
                <a:latin typeface="Poppins"/>
                <a:ea typeface="Poppins"/>
                <a:cs typeface="Poppins"/>
                <a:sym typeface="Poppins"/>
              </a:rPr>
              <a:t>Biểu đồ thể hiện tần suất các mức điểm từ 1 đến 5. Phần lớn người dùng đánh giá ở m</a:t>
            </a:r>
            <a:r>
              <a:rPr lang="en-US" sz="3999" spc="-111">
                <a:solidFill>
                  <a:srgbClr val="FFFFFF"/>
                </a:solidFill>
                <a:latin typeface="Poppins"/>
                <a:ea typeface="Poppins"/>
                <a:cs typeface="Poppins"/>
                <a:sym typeface="Poppins"/>
              </a:rPr>
              <a:t>ức 3–4–5, thể hiện xu hướng chấm điểm tích cực.</a:t>
            </a:r>
          </a:p>
          <a:p>
            <a:pPr algn="just">
              <a:lnSpc>
                <a:spcPts val="2793"/>
              </a:lnSpc>
            </a:pPr>
          </a:p>
        </p:txBody>
      </p:sp>
      <p:sp>
        <p:nvSpPr>
          <p:cNvPr name="TextBox 9" id="9"/>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3.2. Dataset 2 – MovieLens 1M Dataset</a:t>
              </a:r>
            </a:p>
          </p:txBody>
        </p:sp>
      </p:grpSp>
      <p:sp>
        <p:nvSpPr>
          <p:cNvPr name="Freeform 5" id="5"/>
          <p:cNvSpPr/>
          <p:nvPr/>
        </p:nvSpPr>
        <p:spPr>
          <a:xfrm flipH="false" flipV="false" rot="8831280">
            <a:off x="-2000905" y="1480382"/>
            <a:ext cx="4001809" cy="4001809"/>
          </a:xfrm>
          <a:custGeom>
            <a:avLst/>
            <a:gdLst/>
            <a:ahLst/>
            <a:cxnLst/>
            <a:rect r="r" b="b" t="t" l="l"/>
            <a:pathLst>
              <a:path h="4001809" w="4001809">
                <a:moveTo>
                  <a:pt x="0" y="0"/>
                </a:moveTo>
                <a:lnTo>
                  <a:pt x="4001810" y="0"/>
                </a:lnTo>
                <a:lnTo>
                  <a:pt x="4001810"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108005" y="3481286"/>
            <a:ext cx="9707980" cy="6433174"/>
          </a:xfrm>
          <a:custGeom>
            <a:avLst/>
            <a:gdLst/>
            <a:ahLst/>
            <a:cxnLst/>
            <a:rect r="r" b="b" t="t" l="l"/>
            <a:pathLst>
              <a:path h="6433174" w="9707980">
                <a:moveTo>
                  <a:pt x="0" y="0"/>
                </a:moveTo>
                <a:lnTo>
                  <a:pt x="9707980" y="0"/>
                </a:lnTo>
                <a:lnTo>
                  <a:pt x="9707980" y="6433174"/>
                </a:lnTo>
                <a:lnTo>
                  <a:pt x="0" y="6433174"/>
                </a:lnTo>
                <a:lnTo>
                  <a:pt x="0" y="0"/>
                </a:lnTo>
                <a:close/>
              </a:path>
            </a:pathLst>
          </a:custGeom>
          <a:blipFill>
            <a:blip r:embed="rId4"/>
            <a:stretch>
              <a:fillRect l="0" t="0" r="0" b="0"/>
            </a:stretch>
          </a:blipFill>
        </p:spPr>
      </p:sp>
      <p:sp>
        <p:nvSpPr>
          <p:cNvPr name="TextBox 7" id="7"/>
          <p:cNvSpPr txBox="true"/>
          <p:nvPr/>
        </p:nvSpPr>
        <p:spPr>
          <a:xfrm rot="0">
            <a:off x="1028700" y="2681380"/>
            <a:ext cx="1138532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p>
        </p:txBody>
      </p:sp>
      <p:sp>
        <p:nvSpPr>
          <p:cNvPr name="TextBox 8" id="8"/>
          <p:cNvSpPr txBox="true"/>
          <p:nvPr/>
        </p:nvSpPr>
        <p:spPr>
          <a:xfrm rot="0">
            <a:off x="353382" y="4621782"/>
            <a:ext cx="7449850" cy="3184184"/>
          </a:xfrm>
          <a:prstGeom prst="rect">
            <a:avLst/>
          </a:prstGeom>
        </p:spPr>
        <p:txBody>
          <a:bodyPr anchor="t" rtlCol="false" tIns="0" lIns="0" bIns="0" rIns="0">
            <a:spAutoFit/>
          </a:bodyPr>
          <a:lstStyle/>
          <a:p>
            <a:pPr algn="just">
              <a:lnSpc>
                <a:spcPts val="4561"/>
              </a:lnSpc>
            </a:pPr>
            <a:r>
              <a:rPr lang="en-US" sz="3429" spc="-96">
                <a:solidFill>
                  <a:srgbClr val="FFFFFF"/>
                </a:solidFill>
                <a:latin typeface="Poppins"/>
                <a:ea typeface="Poppins"/>
                <a:cs typeface="Poppins"/>
                <a:sym typeface="Poppins"/>
              </a:rPr>
              <a:t>Biểu đồ cột ngang thể hiện các thể loại có nhiều lượt đánh giá nhất. “</a:t>
            </a:r>
            <a:r>
              <a:rPr lang="en-US" sz="3429" spc="-96">
                <a:solidFill>
                  <a:srgbClr val="FFFFFF"/>
                </a:solidFill>
                <a:latin typeface="Poppins"/>
                <a:ea typeface="Poppins"/>
                <a:cs typeface="Poppins"/>
                <a:sym typeface="Poppins"/>
              </a:rPr>
              <a:t>Comedy”, “Drama” và “Action” chiếm tỷ lệ cao nhất, cho thấy độ phổ biến của các thể loại này.</a:t>
            </a:r>
          </a:p>
          <a:p>
            <a:pPr algn="just">
              <a:lnSpc>
                <a:spcPts val="2394"/>
              </a:lnSpc>
            </a:pPr>
          </a:p>
        </p:txBody>
      </p:sp>
      <p:sp>
        <p:nvSpPr>
          <p:cNvPr name="TextBox 9" id="9"/>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3.2. Dataset 2 – MovieLens 1M Dataset</a:t>
              </a:r>
            </a:p>
          </p:txBody>
        </p:sp>
      </p:grpSp>
      <p:sp>
        <p:nvSpPr>
          <p:cNvPr name="Freeform 5" id="5"/>
          <p:cNvSpPr/>
          <p:nvPr/>
        </p:nvSpPr>
        <p:spPr>
          <a:xfrm flipH="false" flipV="false" rot="0">
            <a:off x="6147768" y="3319555"/>
            <a:ext cx="9986030" cy="6902109"/>
          </a:xfrm>
          <a:custGeom>
            <a:avLst/>
            <a:gdLst/>
            <a:ahLst/>
            <a:cxnLst/>
            <a:rect r="r" b="b" t="t" l="l"/>
            <a:pathLst>
              <a:path h="6902109" w="9986030">
                <a:moveTo>
                  <a:pt x="0" y="0"/>
                </a:moveTo>
                <a:lnTo>
                  <a:pt x="9986030" y="0"/>
                </a:lnTo>
                <a:lnTo>
                  <a:pt x="9986030" y="6902109"/>
                </a:lnTo>
                <a:lnTo>
                  <a:pt x="0" y="6902109"/>
                </a:lnTo>
                <a:lnTo>
                  <a:pt x="0" y="0"/>
                </a:lnTo>
                <a:close/>
              </a:path>
            </a:pathLst>
          </a:custGeom>
          <a:blipFill>
            <a:blip r:embed="rId2"/>
            <a:stretch>
              <a:fillRect l="0" t="0" r="0" b="0"/>
            </a:stretch>
          </a:blipFill>
        </p:spPr>
      </p:sp>
      <p:sp>
        <p:nvSpPr>
          <p:cNvPr name="TextBox 6" id="6"/>
          <p:cNvSpPr txBox="true"/>
          <p:nvPr/>
        </p:nvSpPr>
        <p:spPr>
          <a:xfrm rot="0">
            <a:off x="1028700" y="2681380"/>
            <a:ext cx="1138532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p>
        </p:txBody>
      </p:sp>
      <p:sp>
        <p:nvSpPr>
          <p:cNvPr name="TextBox 7" id="7"/>
          <p:cNvSpPr txBox="true"/>
          <p:nvPr/>
        </p:nvSpPr>
        <p:spPr>
          <a:xfrm rot="0">
            <a:off x="420912" y="4061088"/>
            <a:ext cx="5371391" cy="5342843"/>
          </a:xfrm>
          <a:prstGeom prst="rect">
            <a:avLst/>
          </a:prstGeom>
        </p:spPr>
        <p:txBody>
          <a:bodyPr anchor="t" rtlCol="false" tIns="0" lIns="0" bIns="0" rIns="0">
            <a:spAutoFit/>
          </a:bodyPr>
          <a:lstStyle/>
          <a:p>
            <a:pPr algn="just">
              <a:lnSpc>
                <a:spcPts val="4971"/>
              </a:lnSpc>
            </a:pPr>
            <a:r>
              <a:rPr lang="en-US" sz="3737" spc="-104">
                <a:solidFill>
                  <a:srgbClr val="FFFFFF"/>
                </a:solidFill>
                <a:latin typeface="Poppins"/>
                <a:ea typeface="Poppins"/>
                <a:cs typeface="Poppins"/>
                <a:sym typeface="Poppins"/>
              </a:rPr>
              <a:t>Biểu đồ thể hiện 20 phim được đánh giá nhiều nhất. Các phim như American Beauty (1999) và Star Wars (1977) đứng đầu danh sách, vừa phổ biến vừa có điểm trung bình cao.</a:t>
            </a:r>
          </a:p>
          <a:p>
            <a:pPr algn="just">
              <a:lnSpc>
                <a:spcPts val="2609"/>
              </a:lnSpc>
            </a:pPr>
          </a:p>
        </p:txBody>
      </p:sp>
      <p:sp>
        <p:nvSpPr>
          <p:cNvPr name="TextBox 8" id="8"/>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3.2. Dataset 2 – MovieLens 1M Dataset</a:t>
              </a:r>
            </a:p>
          </p:txBody>
        </p:sp>
      </p:grpSp>
      <p:sp>
        <p:nvSpPr>
          <p:cNvPr name="Freeform 5" id="5"/>
          <p:cNvSpPr/>
          <p:nvPr/>
        </p:nvSpPr>
        <p:spPr>
          <a:xfrm flipH="false" flipV="false" rot="8831280">
            <a:off x="-2129165" y="2031218"/>
            <a:ext cx="4001809" cy="4001809"/>
          </a:xfrm>
          <a:custGeom>
            <a:avLst/>
            <a:gdLst/>
            <a:ahLst/>
            <a:cxnLst/>
            <a:rect r="r" b="b" t="t" l="l"/>
            <a:pathLst>
              <a:path h="4001809" w="4001809">
                <a:moveTo>
                  <a:pt x="0" y="0"/>
                </a:moveTo>
                <a:lnTo>
                  <a:pt x="4001809" y="0"/>
                </a:lnTo>
                <a:lnTo>
                  <a:pt x="4001809" y="4001810"/>
                </a:lnTo>
                <a:lnTo>
                  <a:pt x="0" y="4001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5852964" y="3490045"/>
            <a:ext cx="12024187" cy="6616007"/>
          </a:xfrm>
          <a:custGeom>
            <a:avLst/>
            <a:gdLst/>
            <a:ahLst/>
            <a:cxnLst/>
            <a:rect r="r" b="b" t="t" l="l"/>
            <a:pathLst>
              <a:path h="6616007" w="12024187">
                <a:moveTo>
                  <a:pt x="0" y="0"/>
                </a:moveTo>
                <a:lnTo>
                  <a:pt x="12024187" y="0"/>
                </a:lnTo>
                <a:lnTo>
                  <a:pt x="12024187" y="6616007"/>
                </a:lnTo>
                <a:lnTo>
                  <a:pt x="0" y="6616007"/>
                </a:lnTo>
                <a:lnTo>
                  <a:pt x="0" y="0"/>
                </a:lnTo>
                <a:close/>
              </a:path>
            </a:pathLst>
          </a:custGeom>
          <a:blipFill>
            <a:blip r:embed="rId4"/>
            <a:stretch>
              <a:fillRect l="0" t="0" r="0" b="0"/>
            </a:stretch>
          </a:blipFill>
        </p:spPr>
      </p:sp>
      <p:sp>
        <p:nvSpPr>
          <p:cNvPr name="TextBox 7" id="7"/>
          <p:cNvSpPr txBox="true"/>
          <p:nvPr/>
        </p:nvSpPr>
        <p:spPr>
          <a:xfrm rot="0">
            <a:off x="1028700" y="2681380"/>
            <a:ext cx="1138532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p>
        </p:txBody>
      </p:sp>
      <p:sp>
        <p:nvSpPr>
          <p:cNvPr name="TextBox 8" id="8"/>
          <p:cNvSpPr txBox="true"/>
          <p:nvPr/>
        </p:nvSpPr>
        <p:spPr>
          <a:xfrm rot="0">
            <a:off x="443422" y="4886769"/>
            <a:ext cx="4928725" cy="3755884"/>
          </a:xfrm>
          <a:prstGeom prst="rect">
            <a:avLst/>
          </a:prstGeom>
        </p:spPr>
        <p:txBody>
          <a:bodyPr anchor="t" rtlCol="false" tIns="0" lIns="0" bIns="0" rIns="0">
            <a:spAutoFit/>
          </a:bodyPr>
          <a:lstStyle/>
          <a:p>
            <a:pPr algn="just">
              <a:lnSpc>
                <a:spcPts val="4561"/>
              </a:lnSpc>
            </a:pPr>
            <a:r>
              <a:rPr lang="en-US" sz="3429" i="true" spc="-96">
                <a:solidFill>
                  <a:srgbClr val="FFFFFF"/>
                </a:solidFill>
                <a:latin typeface="Poppins Italics"/>
                <a:ea typeface="Poppins Italics"/>
                <a:cs typeface="Poppins Italics"/>
                <a:sym typeface="Poppins Italics"/>
              </a:rPr>
              <a:t>Biểu đồ thể hiện tổng số lượt đánh giá của các phim phát hành theo từng năm. Giai đoạn 1995–1999 có lượng đánh giá cao nhất</a:t>
            </a:r>
          </a:p>
          <a:p>
            <a:pPr algn="just">
              <a:lnSpc>
                <a:spcPts val="2394"/>
              </a:lnSpc>
            </a:pPr>
          </a:p>
        </p:txBody>
      </p:sp>
      <p:sp>
        <p:nvSpPr>
          <p:cNvPr name="TextBox 9" id="9"/>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3.2. Dataset 2 – MovieLens 1M Dataset</a:t>
              </a:r>
            </a:p>
          </p:txBody>
        </p:sp>
      </p:grpSp>
      <p:sp>
        <p:nvSpPr>
          <p:cNvPr name="Freeform 5" id="5"/>
          <p:cNvSpPr/>
          <p:nvPr/>
        </p:nvSpPr>
        <p:spPr>
          <a:xfrm flipH="false" flipV="false" rot="8831280">
            <a:off x="-2129165" y="2031218"/>
            <a:ext cx="4001809" cy="4001809"/>
          </a:xfrm>
          <a:custGeom>
            <a:avLst/>
            <a:gdLst/>
            <a:ahLst/>
            <a:cxnLst/>
            <a:rect r="r" b="b" t="t" l="l"/>
            <a:pathLst>
              <a:path h="4001809" w="4001809">
                <a:moveTo>
                  <a:pt x="0" y="0"/>
                </a:moveTo>
                <a:lnTo>
                  <a:pt x="4001809" y="0"/>
                </a:lnTo>
                <a:lnTo>
                  <a:pt x="4001809" y="4001810"/>
                </a:lnTo>
                <a:lnTo>
                  <a:pt x="0" y="4001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681380"/>
            <a:ext cx="1138532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p>
        </p:txBody>
      </p:sp>
      <p:sp>
        <p:nvSpPr>
          <p:cNvPr name="TextBox 7" id="7"/>
          <p:cNvSpPr txBox="true"/>
          <p:nvPr/>
        </p:nvSpPr>
        <p:spPr>
          <a:xfrm rot="0">
            <a:off x="1408980" y="3483212"/>
            <a:ext cx="15774732" cy="6228298"/>
          </a:xfrm>
          <a:prstGeom prst="rect">
            <a:avLst/>
          </a:prstGeom>
        </p:spPr>
        <p:txBody>
          <a:bodyPr anchor="t" rtlCol="false" tIns="0" lIns="0" bIns="0" rIns="0">
            <a:spAutoFit/>
          </a:bodyPr>
          <a:lstStyle/>
          <a:p>
            <a:pPr algn="just">
              <a:lnSpc>
                <a:spcPts val="4143"/>
              </a:lnSpc>
            </a:pPr>
            <a:r>
              <a:rPr lang="en-US" sz="3115" i="true" spc="-87">
                <a:solidFill>
                  <a:srgbClr val="FFFFFF"/>
                </a:solidFill>
                <a:latin typeface="Poppins Italics"/>
                <a:ea typeface="Poppins Italics"/>
                <a:cs typeface="Poppins Italics"/>
                <a:sym typeface="Poppins Italics"/>
              </a:rPr>
              <a:t>Nhận xét: </a:t>
            </a:r>
          </a:p>
          <a:p>
            <a:pPr algn="just" marL="672599" indent="-336299" lvl="1">
              <a:lnSpc>
                <a:spcPts val="4143"/>
              </a:lnSpc>
              <a:buFont typeface="Arial"/>
              <a:buChar char="•"/>
            </a:pPr>
            <a:r>
              <a:rPr lang="en-US" sz="3115" i="true" spc="-87">
                <a:solidFill>
                  <a:srgbClr val="FFFFFF"/>
                </a:solidFill>
                <a:latin typeface="Poppins Italics"/>
                <a:ea typeface="Poppins Italics"/>
                <a:cs typeface="Poppins Italics"/>
                <a:sym typeface="Poppins Italics"/>
              </a:rPr>
              <a:t>Phân bố điểm đánh giá:</a:t>
            </a:r>
          </a:p>
          <a:p>
            <a:pPr algn="just" marL="1345197" indent="-448399" lvl="2">
              <a:lnSpc>
                <a:spcPts val="4143"/>
              </a:lnSpc>
              <a:buFont typeface="Arial"/>
              <a:buChar char="⚬"/>
            </a:pPr>
            <a:r>
              <a:rPr lang="en-US" sz="3115" i="true" spc="-87">
                <a:solidFill>
                  <a:srgbClr val="FFFFFF"/>
                </a:solidFill>
                <a:latin typeface="Poppins Italics"/>
                <a:ea typeface="Poppins Italics"/>
                <a:cs typeface="Poppins Italics"/>
                <a:sym typeface="Poppins Italics"/>
              </a:rPr>
              <a:t>Phần lớn người dùng chấm 4 điểm (≈35%) và 3 điểm (≈26%), cho thấy xu hướng đánh giá tích cực, ít chấm điểm thấp.</a:t>
            </a:r>
          </a:p>
          <a:p>
            <a:pPr algn="just" marL="1345197" indent="-448399" lvl="2">
              <a:lnSpc>
                <a:spcPts val="4143"/>
              </a:lnSpc>
              <a:buFont typeface="Arial"/>
              <a:buChar char="⚬"/>
            </a:pPr>
            <a:r>
              <a:rPr lang="en-US" sz="3115" i="true" spc="-87">
                <a:solidFill>
                  <a:srgbClr val="FFFFFF"/>
                </a:solidFill>
                <a:latin typeface="Poppins Italics"/>
                <a:ea typeface="Poppins Italics"/>
                <a:cs typeface="Poppins Italics"/>
                <a:sym typeface="Poppins Italics"/>
              </a:rPr>
              <a:t>Các điểm 1–2 chiếm tỷ lệ nhỏ → dữ liệu có thiên hướng lạc quan, phù hợp với mô hình gợi ý phim.</a:t>
            </a:r>
          </a:p>
          <a:p>
            <a:pPr algn="just" marL="672599" indent="-336299" lvl="1">
              <a:lnSpc>
                <a:spcPts val="4143"/>
              </a:lnSpc>
              <a:buFont typeface="Arial"/>
              <a:buChar char="•"/>
            </a:pPr>
            <a:r>
              <a:rPr lang="en-US" sz="3115" i="true" spc="-87">
                <a:solidFill>
                  <a:srgbClr val="FFFFFF"/>
                </a:solidFill>
                <a:latin typeface="Poppins Italics"/>
                <a:ea typeface="Poppins Italics"/>
                <a:cs typeface="Poppins Italics"/>
                <a:sym typeface="Poppins Italics"/>
              </a:rPr>
              <a:t>Số lượt đánh giá theo năm phát hành:</a:t>
            </a:r>
          </a:p>
          <a:p>
            <a:pPr algn="just" marL="1345197" indent="-448399" lvl="2">
              <a:lnSpc>
                <a:spcPts val="4143"/>
              </a:lnSpc>
              <a:buFont typeface="Arial"/>
              <a:buChar char="⚬"/>
            </a:pPr>
            <a:r>
              <a:rPr lang="en-US" sz="3115" i="true" spc="-87">
                <a:solidFill>
                  <a:srgbClr val="FFFFFF"/>
                </a:solidFill>
                <a:latin typeface="Poppins Italics"/>
                <a:ea typeface="Poppins Italics"/>
                <a:cs typeface="Poppins Italics"/>
                <a:sym typeface="Poppins Italics"/>
              </a:rPr>
              <a:t>Phim phát hành từ thập niên 1980–2000 có lượng đánh giá tăng mạnh, đỉnh điểm là các năm 1995–2000.</a:t>
            </a:r>
          </a:p>
          <a:p>
            <a:pPr algn="just" marL="1345197" indent="-448399" lvl="2">
              <a:lnSpc>
                <a:spcPts val="4143"/>
              </a:lnSpc>
              <a:buFont typeface="Arial"/>
              <a:buChar char="⚬"/>
            </a:pPr>
            <a:r>
              <a:rPr lang="en-US" sz="3115" i="true" spc="-87">
                <a:solidFill>
                  <a:srgbClr val="FFFFFF"/>
                </a:solidFill>
                <a:latin typeface="Poppins Italics"/>
                <a:ea typeface="Poppins Italics"/>
                <a:cs typeface="Poppins Italics"/>
                <a:sym typeface="Poppins Italics"/>
              </a:rPr>
              <a:t>Các phim cũ (trước 1960) gần như không được đánh giá nhiều → người dùng tập trung vào phim hiện đại và phổ biến.</a:t>
            </a:r>
          </a:p>
          <a:p>
            <a:pPr algn="just">
              <a:lnSpc>
                <a:spcPts val="3592"/>
              </a:lnSpc>
            </a:pPr>
          </a:p>
        </p:txBody>
      </p:sp>
      <p:sp>
        <p:nvSpPr>
          <p:cNvPr name="TextBox 8" id="8"/>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3.2. Dataset 2 – MovieLens 1M Dataset</a:t>
              </a:r>
            </a:p>
          </p:txBody>
        </p:sp>
      </p:grpSp>
      <p:sp>
        <p:nvSpPr>
          <p:cNvPr name="Freeform 5" id="5"/>
          <p:cNvSpPr/>
          <p:nvPr/>
        </p:nvSpPr>
        <p:spPr>
          <a:xfrm flipH="false" flipV="false" rot="8831280">
            <a:off x="-2129165" y="2031218"/>
            <a:ext cx="4001809" cy="4001809"/>
          </a:xfrm>
          <a:custGeom>
            <a:avLst/>
            <a:gdLst/>
            <a:ahLst/>
            <a:cxnLst/>
            <a:rect r="r" b="b" t="t" l="l"/>
            <a:pathLst>
              <a:path h="4001809" w="4001809">
                <a:moveTo>
                  <a:pt x="0" y="0"/>
                </a:moveTo>
                <a:lnTo>
                  <a:pt x="4001809" y="0"/>
                </a:lnTo>
                <a:lnTo>
                  <a:pt x="4001809" y="4001810"/>
                </a:lnTo>
                <a:lnTo>
                  <a:pt x="0" y="40018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681380"/>
            <a:ext cx="1138532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3.2.3 KẾT QUẢ &amp; NHẬN XÉT</a:t>
            </a:r>
          </a:p>
        </p:txBody>
      </p:sp>
      <p:sp>
        <p:nvSpPr>
          <p:cNvPr name="TextBox 7" id="7"/>
          <p:cNvSpPr txBox="true"/>
          <p:nvPr/>
        </p:nvSpPr>
        <p:spPr>
          <a:xfrm rot="0">
            <a:off x="1408980" y="3483212"/>
            <a:ext cx="15774732" cy="6228298"/>
          </a:xfrm>
          <a:prstGeom prst="rect">
            <a:avLst/>
          </a:prstGeom>
        </p:spPr>
        <p:txBody>
          <a:bodyPr anchor="t" rtlCol="false" tIns="0" lIns="0" bIns="0" rIns="0">
            <a:spAutoFit/>
          </a:bodyPr>
          <a:lstStyle/>
          <a:p>
            <a:pPr algn="just">
              <a:lnSpc>
                <a:spcPts val="4143"/>
              </a:lnSpc>
            </a:pPr>
            <a:r>
              <a:rPr lang="en-US" sz="3115" i="true" spc="-87">
                <a:solidFill>
                  <a:srgbClr val="FFFFFF"/>
                </a:solidFill>
                <a:latin typeface="Poppins Italics"/>
                <a:ea typeface="Poppins Italics"/>
                <a:cs typeface="Poppins Italics"/>
                <a:sym typeface="Poppins Italics"/>
              </a:rPr>
              <a:t>Nhận xét: </a:t>
            </a:r>
          </a:p>
          <a:p>
            <a:pPr algn="just" marL="672599" indent="-336299" lvl="1">
              <a:lnSpc>
                <a:spcPts val="4143"/>
              </a:lnSpc>
              <a:buFont typeface="Arial"/>
              <a:buChar char="•"/>
            </a:pPr>
            <a:r>
              <a:rPr lang="en-US" sz="3115" i="true" spc="-87">
                <a:solidFill>
                  <a:srgbClr val="FFFFFF"/>
                </a:solidFill>
                <a:latin typeface="Poppins Italics"/>
                <a:ea typeface="Poppins Italics"/>
                <a:cs typeface="Poppins Italics"/>
                <a:sym typeface="Poppins Italics"/>
              </a:rPr>
              <a:t>Thể loại phim:</a:t>
            </a:r>
          </a:p>
          <a:p>
            <a:pPr algn="just" marL="1345197" indent="-448399" lvl="2">
              <a:lnSpc>
                <a:spcPts val="4143"/>
              </a:lnSpc>
              <a:buFont typeface="Arial"/>
              <a:buChar char="⚬"/>
            </a:pPr>
            <a:r>
              <a:rPr lang="en-US" sz="3115" i="true" spc="-87">
                <a:solidFill>
                  <a:srgbClr val="FFFFFF"/>
                </a:solidFill>
                <a:latin typeface="Poppins Italics"/>
                <a:ea typeface="Poppins Italics"/>
                <a:cs typeface="Poppins Italics"/>
                <a:sym typeface="Poppins Italics"/>
              </a:rPr>
              <a:t>Comedy và Drama là hai thể loại được đánh giá nhiều nhất (&gt;350.000 lượt), kế đến là Action, Thriller, Sci-Fi.</a:t>
            </a:r>
          </a:p>
          <a:p>
            <a:pPr algn="just" marL="1345197" indent="-448399" lvl="2">
              <a:lnSpc>
                <a:spcPts val="4143"/>
              </a:lnSpc>
              <a:buFont typeface="Arial"/>
              <a:buChar char="⚬"/>
            </a:pPr>
            <a:r>
              <a:rPr lang="en-US" sz="3115" i="true" spc="-87">
                <a:solidFill>
                  <a:srgbClr val="FFFFFF"/>
                </a:solidFill>
                <a:latin typeface="Poppins Italics"/>
                <a:ea typeface="Poppins Italics"/>
                <a:cs typeface="Poppins Italics"/>
                <a:sym typeface="Poppins Italics"/>
              </a:rPr>
              <a:t>Điều này phản ánh thị hiếu đa dạng nhưng nghiêng về giải trí và kịch tính.</a:t>
            </a:r>
          </a:p>
          <a:p>
            <a:pPr algn="just" marL="672599" indent="-336299" lvl="1">
              <a:lnSpc>
                <a:spcPts val="4143"/>
              </a:lnSpc>
              <a:buFont typeface="Arial"/>
              <a:buChar char="•"/>
            </a:pPr>
            <a:r>
              <a:rPr lang="en-US" sz="3115" i="true" spc="-87">
                <a:solidFill>
                  <a:srgbClr val="FFFFFF"/>
                </a:solidFill>
                <a:latin typeface="Poppins Italics"/>
                <a:ea typeface="Poppins Italics"/>
                <a:cs typeface="Poppins Italics"/>
                <a:sym typeface="Poppins Italics"/>
              </a:rPr>
              <a:t>Top 20 phim được đánh giá nhiều nhất:</a:t>
            </a:r>
          </a:p>
          <a:p>
            <a:pPr algn="just" marL="1345197" indent="-448399" lvl="2">
              <a:lnSpc>
                <a:spcPts val="4143"/>
              </a:lnSpc>
              <a:buFont typeface="Arial"/>
              <a:buChar char="⚬"/>
            </a:pPr>
            <a:r>
              <a:rPr lang="en-US" sz="3115" i="true" spc="-87">
                <a:solidFill>
                  <a:srgbClr val="FFFFFF"/>
                </a:solidFill>
                <a:latin typeface="Poppins Italics"/>
                <a:ea typeface="Poppins Italics"/>
                <a:cs typeface="Poppins Italics"/>
                <a:sym typeface="Poppins Italics"/>
              </a:rPr>
              <a:t>Dẫn</a:t>
            </a:r>
            <a:r>
              <a:rPr lang="en-US" sz="3115" i="true" spc="-87">
                <a:solidFill>
                  <a:srgbClr val="FFFFFF"/>
                </a:solidFill>
                <a:latin typeface="Poppins Italics"/>
                <a:ea typeface="Poppins Italics"/>
                <a:cs typeface="Poppins Italics"/>
                <a:sym typeface="Poppins Italics"/>
              </a:rPr>
              <a:t> đầu là American Beauty (1999), Star Wars (1977–1983), Saving Private Ryan (1998), The Matrix (1999),…</a:t>
            </a:r>
          </a:p>
          <a:p>
            <a:pPr algn="just" marL="1345197" indent="-448399" lvl="2">
              <a:lnSpc>
                <a:spcPts val="4143"/>
              </a:lnSpc>
              <a:buFont typeface="Arial"/>
              <a:buChar char="⚬"/>
            </a:pPr>
            <a:r>
              <a:rPr lang="en-US" sz="3115" i="true" spc="-87">
                <a:solidFill>
                  <a:srgbClr val="FFFFFF"/>
                </a:solidFill>
                <a:latin typeface="Poppins Italics"/>
                <a:ea typeface="Poppins Italics"/>
                <a:cs typeface="Poppins Italics"/>
                <a:sym typeface="Poppins Italics"/>
              </a:rPr>
              <a:t>Hầu hết đều là</a:t>
            </a:r>
            <a:r>
              <a:rPr lang="en-US" sz="3115" i="true" spc="-87">
                <a:solidFill>
                  <a:srgbClr val="FFFFFF"/>
                </a:solidFill>
                <a:latin typeface="Poppins Italics"/>
                <a:ea typeface="Poppins Italics"/>
                <a:cs typeface="Poppins Italics"/>
                <a:sym typeface="Poppins Italics"/>
              </a:rPr>
              <a:t> phim kinh điển cuối thế kỷ 20, vừa được đánh giá cao vừa phổ biến rộng → minh chứng tập người dùng có xu hướng yêu thích phim nổi tiếng, chất lượng cao.</a:t>
            </a:r>
          </a:p>
          <a:p>
            <a:pPr algn="just">
              <a:lnSpc>
                <a:spcPts val="3592"/>
              </a:lnSpc>
            </a:pPr>
          </a:p>
        </p:txBody>
      </p:sp>
      <p:sp>
        <p:nvSpPr>
          <p:cNvPr name="TextBox 8" id="8"/>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096" t="0" r="-14096" b="-51837"/>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9FF">
                <a:alpha val="2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AutoShape 6" id="6"/>
          <p:cNvSpPr/>
          <p:nvPr/>
        </p:nvSpPr>
        <p:spPr>
          <a:xfrm>
            <a:off x="1028683" y="8732575"/>
            <a:ext cx="16230600" cy="19050"/>
          </a:xfrm>
          <a:prstGeom prst="line">
            <a:avLst/>
          </a:prstGeom>
          <a:ln cap="flat" w="19050">
            <a:solidFill>
              <a:srgbClr val="FFFFFF"/>
            </a:solidFill>
            <a:prstDash val="solid"/>
            <a:headEnd type="none" len="sm" w="sm"/>
            <a:tailEnd type="none" len="sm" w="sm"/>
          </a:ln>
        </p:spPr>
      </p:sp>
      <p:grpSp>
        <p:nvGrpSpPr>
          <p:cNvPr name="Group 7" id="7"/>
          <p:cNvGrpSpPr/>
          <p:nvPr/>
        </p:nvGrpSpPr>
        <p:grpSpPr>
          <a:xfrm rot="0">
            <a:off x="15513352" y="667880"/>
            <a:ext cx="1919429" cy="566532"/>
            <a:chOff x="0" y="0"/>
            <a:chExt cx="505529" cy="149210"/>
          </a:xfrm>
        </p:grpSpPr>
        <p:sp>
          <p:nvSpPr>
            <p:cNvPr name="Freeform 8" id="8"/>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9" id="9"/>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Home</a:t>
            </a:r>
          </a:p>
        </p:txBody>
      </p:sp>
      <p:sp>
        <p:nvSpPr>
          <p:cNvPr name="TextBox 11" id="11"/>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2" id="12"/>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Content</a:t>
            </a:r>
          </a:p>
        </p:txBody>
      </p:sp>
      <p:sp>
        <p:nvSpPr>
          <p:cNvPr name="TextBox 13" id="13"/>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4" id="14"/>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5" id="15"/>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6" id="16"/>
          <p:cNvSpPr txBox="true"/>
          <p:nvPr/>
        </p:nvSpPr>
        <p:spPr>
          <a:xfrm rot="0">
            <a:off x="1060873" y="9046346"/>
            <a:ext cx="4747340" cy="451551"/>
          </a:xfrm>
          <a:prstGeom prst="rect">
            <a:avLst/>
          </a:prstGeom>
        </p:spPr>
        <p:txBody>
          <a:bodyPr anchor="t" rtlCol="false" tIns="0" lIns="0" bIns="0" rIns="0">
            <a:spAutoFit/>
          </a:bodyPr>
          <a:lstStyle/>
          <a:p>
            <a:pPr algn="l">
              <a:lnSpc>
                <a:spcPts val="3461"/>
              </a:lnSpc>
            </a:pPr>
            <a:r>
              <a:rPr lang="en-US" sz="2472">
                <a:solidFill>
                  <a:srgbClr val="FFFFFF"/>
                </a:solidFill>
                <a:latin typeface="Poppins"/>
                <a:ea typeface="Poppins"/>
                <a:cs typeface="Poppins"/>
                <a:sym typeface="Poppins"/>
              </a:rPr>
              <a:t>www.reallygreatsite.com</a:t>
            </a:r>
          </a:p>
        </p:txBody>
      </p:sp>
      <p:sp>
        <p:nvSpPr>
          <p:cNvPr name="TextBox 17" id="17"/>
          <p:cNvSpPr txBox="true"/>
          <p:nvPr/>
        </p:nvSpPr>
        <p:spPr>
          <a:xfrm rot="0">
            <a:off x="12544133" y="9046346"/>
            <a:ext cx="4747340" cy="451551"/>
          </a:xfrm>
          <a:prstGeom prst="rect">
            <a:avLst/>
          </a:prstGeom>
        </p:spPr>
        <p:txBody>
          <a:bodyPr anchor="t" rtlCol="false" tIns="0" lIns="0" bIns="0" rIns="0">
            <a:spAutoFit/>
          </a:bodyPr>
          <a:lstStyle/>
          <a:p>
            <a:pPr algn="r">
              <a:lnSpc>
                <a:spcPts val="3461"/>
              </a:lnSpc>
            </a:pPr>
            <a:r>
              <a:rPr lang="en-US" sz="2472">
                <a:solidFill>
                  <a:srgbClr val="FFFFFF"/>
                </a:solidFill>
                <a:latin typeface="Poppins"/>
                <a:ea typeface="Poppins"/>
                <a:cs typeface="Poppins"/>
                <a:sym typeface="Poppins"/>
              </a:rPr>
              <a:t>hello@reallygreatsite.com</a:t>
            </a:r>
          </a:p>
        </p:txBody>
      </p:sp>
      <p:sp>
        <p:nvSpPr>
          <p:cNvPr name="TextBox 18" id="18"/>
          <p:cNvSpPr txBox="true"/>
          <p:nvPr/>
        </p:nvSpPr>
        <p:spPr>
          <a:xfrm rot="0">
            <a:off x="8528202" y="9061735"/>
            <a:ext cx="1274721" cy="451551"/>
          </a:xfrm>
          <a:prstGeom prst="rect">
            <a:avLst/>
          </a:prstGeom>
        </p:spPr>
        <p:txBody>
          <a:bodyPr anchor="t" rtlCol="false" tIns="0" lIns="0" bIns="0" rIns="0">
            <a:spAutoFit/>
          </a:bodyPr>
          <a:lstStyle/>
          <a:p>
            <a:pPr algn="ctr">
              <a:lnSpc>
                <a:spcPts val="3461"/>
              </a:lnSpc>
            </a:pPr>
            <a:r>
              <a:rPr lang="en-US" sz="2472">
                <a:solidFill>
                  <a:srgbClr val="FFFFFF"/>
                </a:solidFill>
                <a:latin typeface="Poppins"/>
                <a:ea typeface="Poppins"/>
                <a:cs typeface="Poppins"/>
                <a:sym typeface="Poppins"/>
              </a:rPr>
              <a:t>-</a:t>
            </a:r>
          </a:p>
        </p:txBody>
      </p:sp>
      <p:grpSp>
        <p:nvGrpSpPr>
          <p:cNvPr name="Group 19" id="19"/>
          <p:cNvGrpSpPr/>
          <p:nvPr/>
        </p:nvGrpSpPr>
        <p:grpSpPr>
          <a:xfrm rot="0">
            <a:off x="1450824" y="2757678"/>
            <a:ext cx="9672650" cy="3704844"/>
            <a:chOff x="0" y="0"/>
            <a:chExt cx="2547529" cy="975761"/>
          </a:xfrm>
        </p:grpSpPr>
        <p:sp>
          <p:nvSpPr>
            <p:cNvPr name="Freeform 20" id="20"/>
            <p:cNvSpPr/>
            <p:nvPr/>
          </p:nvSpPr>
          <p:spPr>
            <a:xfrm flipH="false" flipV="false" rot="0">
              <a:off x="0" y="0"/>
              <a:ext cx="2547529" cy="975761"/>
            </a:xfrm>
            <a:custGeom>
              <a:avLst/>
              <a:gdLst/>
              <a:ahLst/>
              <a:cxnLst/>
              <a:rect r="r" b="b" t="t" l="l"/>
              <a:pathLst>
                <a:path h="975761" w="2547529">
                  <a:moveTo>
                    <a:pt x="80039" y="0"/>
                  </a:moveTo>
                  <a:lnTo>
                    <a:pt x="2467490" y="0"/>
                  </a:lnTo>
                  <a:cubicBezTo>
                    <a:pt x="2511694" y="0"/>
                    <a:pt x="2547529" y="35835"/>
                    <a:pt x="2547529" y="80039"/>
                  </a:cubicBezTo>
                  <a:lnTo>
                    <a:pt x="2547529" y="895722"/>
                  </a:lnTo>
                  <a:cubicBezTo>
                    <a:pt x="2547529" y="939927"/>
                    <a:pt x="2511694" y="975761"/>
                    <a:pt x="2467490" y="975761"/>
                  </a:cubicBezTo>
                  <a:lnTo>
                    <a:pt x="80039" y="975761"/>
                  </a:lnTo>
                  <a:cubicBezTo>
                    <a:pt x="35835" y="975761"/>
                    <a:pt x="0" y="939927"/>
                    <a:pt x="0" y="895722"/>
                  </a:cubicBezTo>
                  <a:lnTo>
                    <a:pt x="0" y="80039"/>
                  </a:lnTo>
                  <a:cubicBezTo>
                    <a:pt x="0" y="35835"/>
                    <a:pt x="35835" y="0"/>
                    <a:pt x="80039" y="0"/>
                  </a:cubicBezTo>
                  <a:close/>
                </a:path>
              </a:pathLst>
            </a:custGeom>
            <a:solidFill>
              <a:srgbClr val="00FFFF"/>
            </a:solidFill>
          </p:spPr>
        </p:sp>
        <p:sp>
          <p:nvSpPr>
            <p:cNvPr name="TextBox 21" id="21"/>
            <p:cNvSpPr txBox="true"/>
            <p:nvPr/>
          </p:nvSpPr>
          <p:spPr>
            <a:xfrm>
              <a:off x="0" y="-180975"/>
              <a:ext cx="2547529" cy="1156736"/>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3.3 Dataset 3 - US Baby Names Dataset (1880–2010)</a:t>
              </a:r>
            </a:p>
          </p:txBody>
        </p:sp>
      </p:grpSp>
      <p:sp>
        <p:nvSpPr>
          <p:cNvPr name="TextBox 22" id="22"/>
          <p:cNvSpPr txBox="true"/>
          <p:nvPr/>
        </p:nvSpPr>
        <p:spPr>
          <a:xfrm rot="0">
            <a:off x="16975319" y="838332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261466"/>
            <a:ext cx="4860236" cy="1534467"/>
            <a:chOff x="0" y="0"/>
            <a:chExt cx="1280062" cy="404140"/>
          </a:xfrm>
        </p:grpSpPr>
        <p:sp>
          <p:nvSpPr>
            <p:cNvPr name="Freeform 3" id="3"/>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4" id="4"/>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3.3 Dataset 3 </a:t>
              </a:r>
            </a:p>
          </p:txBody>
        </p:sp>
      </p:grpSp>
      <p:sp>
        <p:nvSpPr>
          <p:cNvPr name="Freeform 5" id="5"/>
          <p:cNvSpPr/>
          <p:nvPr/>
        </p:nvSpPr>
        <p:spPr>
          <a:xfrm flipH="false" flipV="false" rot="0">
            <a:off x="8676173" y="2289067"/>
            <a:ext cx="9611827" cy="6227017"/>
          </a:xfrm>
          <a:custGeom>
            <a:avLst/>
            <a:gdLst/>
            <a:ahLst/>
            <a:cxnLst/>
            <a:rect r="r" b="b" t="t" l="l"/>
            <a:pathLst>
              <a:path h="6227017" w="9611827">
                <a:moveTo>
                  <a:pt x="0" y="0"/>
                </a:moveTo>
                <a:lnTo>
                  <a:pt x="9611827" y="0"/>
                </a:lnTo>
                <a:lnTo>
                  <a:pt x="9611827" y="6227017"/>
                </a:lnTo>
                <a:lnTo>
                  <a:pt x="0" y="6227017"/>
                </a:lnTo>
                <a:lnTo>
                  <a:pt x="0" y="0"/>
                </a:lnTo>
                <a:close/>
              </a:path>
            </a:pathLst>
          </a:custGeom>
          <a:blipFill>
            <a:blip r:embed="rId2"/>
            <a:stretch>
              <a:fillRect l="0" t="0" r="0" b="0"/>
            </a:stretch>
          </a:blipFill>
        </p:spPr>
      </p:sp>
      <p:sp>
        <p:nvSpPr>
          <p:cNvPr name="TextBox 6" id="6"/>
          <p:cNvSpPr txBox="true"/>
          <p:nvPr/>
        </p:nvSpPr>
        <p:spPr>
          <a:xfrm rot="0">
            <a:off x="1028700" y="2358438"/>
            <a:ext cx="7647473"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Giới thiệu và mục tiêu</a:t>
            </a:r>
          </a:p>
        </p:txBody>
      </p:sp>
      <p:sp>
        <p:nvSpPr>
          <p:cNvPr name="TextBox 7" id="7"/>
          <p:cNvSpPr txBox="true"/>
          <p:nvPr/>
        </p:nvSpPr>
        <p:spPr>
          <a:xfrm rot="0">
            <a:off x="1028700" y="3498950"/>
            <a:ext cx="7405123" cy="5958490"/>
          </a:xfrm>
          <a:prstGeom prst="rect">
            <a:avLst/>
          </a:prstGeom>
        </p:spPr>
        <p:txBody>
          <a:bodyPr anchor="t" rtlCol="false" tIns="0" lIns="0" bIns="0" rIns="0">
            <a:spAutoFit/>
          </a:bodyPr>
          <a:lstStyle/>
          <a:p>
            <a:pPr algn="l" marL="602100" indent="-301050" lvl="1">
              <a:lnSpc>
                <a:spcPts val="3904"/>
              </a:lnSpc>
              <a:buFont typeface="Arial"/>
              <a:buChar char="•"/>
            </a:pPr>
            <a:r>
              <a:rPr lang="en-US" sz="2788" spc="5">
                <a:solidFill>
                  <a:srgbClr val="FFFFFF"/>
                </a:solidFill>
                <a:latin typeface="Poppins"/>
                <a:ea typeface="Poppins"/>
                <a:cs typeface="Poppins"/>
                <a:sym typeface="Poppins"/>
              </a:rPr>
              <a:t>Nội dung:</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Dữ liệ</a:t>
            </a:r>
            <a:r>
              <a:rPr lang="en-US" sz="2788" spc="5">
                <a:solidFill>
                  <a:srgbClr val="FFFFFF"/>
                </a:solidFill>
                <a:latin typeface="Poppins"/>
                <a:ea typeface="Poppins"/>
                <a:cs typeface="Poppins"/>
                <a:sym typeface="Poppins"/>
              </a:rPr>
              <a:t>u: &gt;1.69 triệu bản ghi (SSA 1880–2010).</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Mỗi bản ghi gồm: tên (name), giới tính (sex), số trẻ (births), năm (year).</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Mục tiêu phân tích:</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 ✅ </a:t>
            </a:r>
            <a:r>
              <a:rPr lang="en-US" sz="2788" spc="5">
                <a:solidFill>
                  <a:srgbClr val="FFFFFF"/>
                </a:solidFill>
                <a:latin typeface="Poppins"/>
                <a:ea typeface="Poppins"/>
                <a:cs typeface="Poppins"/>
                <a:sym typeface="Poppins"/>
              </a:rPr>
              <a:t>Quy mô dữ liệu &amp; phân bố giới tính</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 ✅ Xu hướng đặt tên theo thời gian</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 ✅ Phân tích ngôn ngữ – chữ cái cuối</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 ✅ Xu hướng văn hóa – xã hội qua 130 năm</a:t>
            </a:r>
          </a:p>
          <a:p>
            <a:pPr algn="l">
              <a:lnSpc>
                <a:spcPts val="3904"/>
              </a:lnSpc>
              <a:spcBef>
                <a:spcPct val="0"/>
              </a:spcBef>
            </a:pPr>
          </a:p>
        </p:txBody>
      </p:sp>
      <p:sp>
        <p:nvSpPr>
          <p:cNvPr name="TextBox 8" id="8"/>
          <p:cNvSpPr txBox="true"/>
          <p:nvPr/>
        </p:nvSpPr>
        <p:spPr>
          <a:xfrm rot="0">
            <a:off x="16975336" y="905986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482916" y="187117"/>
            <a:ext cx="3690479" cy="1289634"/>
            <a:chOff x="0" y="0"/>
            <a:chExt cx="971978" cy="339657"/>
          </a:xfrm>
        </p:grpSpPr>
        <p:sp>
          <p:nvSpPr>
            <p:cNvPr name="Freeform 3" id="3"/>
            <p:cNvSpPr/>
            <p:nvPr/>
          </p:nvSpPr>
          <p:spPr>
            <a:xfrm flipH="false" flipV="false" rot="0">
              <a:off x="0" y="0"/>
              <a:ext cx="971978" cy="339657"/>
            </a:xfrm>
            <a:custGeom>
              <a:avLst/>
              <a:gdLst/>
              <a:ahLst/>
              <a:cxnLst/>
              <a:rect r="r" b="b" t="t" l="l"/>
              <a:pathLst>
                <a:path h="339657" w="971978">
                  <a:moveTo>
                    <a:pt x="169828" y="0"/>
                  </a:moveTo>
                  <a:lnTo>
                    <a:pt x="802150" y="0"/>
                  </a:lnTo>
                  <a:cubicBezTo>
                    <a:pt x="847191" y="0"/>
                    <a:pt x="890387" y="17893"/>
                    <a:pt x="922236" y="49742"/>
                  </a:cubicBezTo>
                  <a:cubicBezTo>
                    <a:pt x="954085" y="81591"/>
                    <a:pt x="971978" y="124787"/>
                    <a:pt x="971978" y="169828"/>
                  </a:cubicBezTo>
                  <a:lnTo>
                    <a:pt x="971978" y="169828"/>
                  </a:lnTo>
                  <a:cubicBezTo>
                    <a:pt x="971978" y="263622"/>
                    <a:pt x="895943" y="339657"/>
                    <a:pt x="802150" y="339657"/>
                  </a:cubicBezTo>
                  <a:lnTo>
                    <a:pt x="169828" y="339657"/>
                  </a:lnTo>
                  <a:cubicBezTo>
                    <a:pt x="76035" y="339657"/>
                    <a:pt x="0" y="263622"/>
                    <a:pt x="0" y="169828"/>
                  </a:cubicBezTo>
                  <a:lnTo>
                    <a:pt x="0" y="169828"/>
                  </a:lnTo>
                  <a:cubicBezTo>
                    <a:pt x="0" y="76035"/>
                    <a:pt x="76035" y="0"/>
                    <a:pt x="169828" y="0"/>
                  </a:cubicBezTo>
                  <a:close/>
                </a:path>
              </a:pathLst>
            </a:custGeom>
            <a:solidFill>
              <a:srgbClr val="00FFFF"/>
            </a:solidFill>
          </p:spPr>
        </p:sp>
        <p:sp>
          <p:nvSpPr>
            <p:cNvPr name="TextBox 4" id="4"/>
            <p:cNvSpPr txBox="true"/>
            <p:nvPr/>
          </p:nvSpPr>
          <p:spPr>
            <a:xfrm>
              <a:off x="0" y="-85725"/>
              <a:ext cx="971978" cy="425382"/>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3.3 Dataset 3</a:t>
              </a:r>
            </a:p>
          </p:txBody>
        </p:sp>
      </p:grpSp>
      <p:sp>
        <p:nvSpPr>
          <p:cNvPr name="Freeform 5" id="5"/>
          <p:cNvSpPr/>
          <p:nvPr/>
        </p:nvSpPr>
        <p:spPr>
          <a:xfrm flipH="false" flipV="false" rot="0">
            <a:off x="5734315" y="4914049"/>
            <a:ext cx="11241021" cy="3958106"/>
          </a:xfrm>
          <a:custGeom>
            <a:avLst/>
            <a:gdLst/>
            <a:ahLst/>
            <a:cxnLst/>
            <a:rect r="r" b="b" t="t" l="l"/>
            <a:pathLst>
              <a:path h="3958106" w="11241021">
                <a:moveTo>
                  <a:pt x="0" y="0"/>
                </a:moveTo>
                <a:lnTo>
                  <a:pt x="11241021" y="0"/>
                </a:lnTo>
                <a:lnTo>
                  <a:pt x="11241021" y="3958106"/>
                </a:lnTo>
                <a:lnTo>
                  <a:pt x="0" y="3958106"/>
                </a:lnTo>
                <a:lnTo>
                  <a:pt x="0" y="0"/>
                </a:lnTo>
                <a:close/>
              </a:path>
            </a:pathLst>
          </a:custGeom>
          <a:blipFill>
            <a:blip r:embed="rId2"/>
            <a:stretch>
              <a:fillRect l="0" t="0" r="0" b="0"/>
            </a:stretch>
          </a:blipFill>
        </p:spPr>
      </p:sp>
      <p:sp>
        <p:nvSpPr>
          <p:cNvPr name="TextBox 6" id="6"/>
          <p:cNvSpPr txBox="true"/>
          <p:nvPr/>
        </p:nvSpPr>
        <p:spPr>
          <a:xfrm rot="0">
            <a:off x="494748" y="3329326"/>
            <a:ext cx="4848404" cy="4563167"/>
          </a:xfrm>
          <a:prstGeom prst="rect">
            <a:avLst/>
          </a:prstGeom>
        </p:spPr>
        <p:txBody>
          <a:bodyPr anchor="t" rtlCol="false" tIns="0" lIns="0" bIns="0" rIns="0">
            <a:spAutoFit/>
          </a:bodyPr>
          <a:lstStyle/>
          <a:p>
            <a:pPr algn="l">
              <a:lnSpc>
                <a:spcPts val="7226"/>
              </a:lnSpc>
              <a:spcBef>
                <a:spcPct val="0"/>
              </a:spcBef>
            </a:pPr>
            <a:r>
              <a:rPr lang="en-US" sz="5161" spc="10">
                <a:solidFill>
                  <a:srgbClr val="FFFFFF"/>
                </a:solidFill>
                <a:latin typeface="Poppins"/>
                <a:ea typeface="Poppins"/>
                <a:cs typeface="Poppins"/>
                <a:sym typeface="Poppins"/>
              </a:rPr>
              <a:t>Cá</a:t>
            </a:r>
            <a:r>
              <a:rPr lang="en-US" sz="5161" spc="10">
                <a:solidFill>
                  <a:srgbClr val="FFFFFF"/>
                </a:solidFill>
                <a:latin typeface="Poppins"/>
                <a:ea typeface="Poppins"/>
                <a:cs typeface="Poppins"/>
                <a:sym typeface="Poppins"/>
              </a:rPr>
              <a:t>c bước xử lý &amp; phân tích dữ liệu</a:t>
            </a:r>
          </a:p>
          <a:p>
            <a:pPr algn="l">
              <a:lnSpc>
                <a:spcPts val="7226"/>
              </a:lnSpc>
              <a:spcBef>
                <a:spcPct val="0"/>
              </a:spcBef>
            </a:pPr>
          </a:p>
          <a:p>
            <a:pPr algn="l">
              <a:lnSpc>
                <a:spcPts val="7226"/>
              </a:lnSpc>
              <a:spcBef>
                <a:spcPct val="0"/>
              </a:spcBef>
            </a:pPr>
          </a:p>
        </p:txBody>
      </p:sp>
      <p:sp>
        <p:nvSpPr>
          <p:cNvPr name="TextBox 7" id="7"/>
          <p:cNvSpPr txBox="true"/>
          <p:nvPr/>
        </p:nvSpPr>
        <p:spPr>
          <a:xfrm rot="0">
            <a:off x="5734315" y="514649"/>
            <a:ext cx="14256944" cy="3905632"/>
          </a:xfrm>
          <a:prstGeom prst="rect">
            <a:avLst/>
          </a:prstGeom>
        </p:spPr>
        <p:txBody>
          <a:bodyPr anchor="t" rtlCol="false" tIns="0" lIns="0" bIns="0" rIns="0">
            <a:spAutoFit/>
          </a:bodyPr>
          <a:lstStyle/>
          <a:p>
            <a:pPr algn="l">
              <a:lnSpc>
                <a:spcPts val="3408"/>
              </a:lnSpc>
              <a:spcBef>
                <a:spcPct val="0"/>
              </a:spcBef>
            </a:pPr>
            <a:r>
              <a:rPr lang="en-US" sz="2434" spc="4">
                <a:solidFill>
                  <a:srgbClr val="FFFFFF"/>
                </a:solidFill>
                <a:latin typeface="Poppins"/>
                <a:ea typeface="Poppins"/>
                <a:cs typeface="Poppins"/>
                <a:sym typeface="Poppins"/>
              </a:rPr>
              <a:t>1️⃣ Nạp d</a:t>
            </a:r>
            <a:r>
              <a:rPr lang="en-US" sz="2434" spc="4">
                <a:solidFill>
                  <a:srgbClr val="FFFFFF"/>
                </a:solidFill>
                <a:latin typeface="Poppins"/>
                <a:ea typeface="Poppins"/>
                <a:cs typeface="Poppins"/>
                <a:sym typeface="Poppins"/>
              </a:rPr>
              <a:t>ữ liệ</a:t>
            </a:r>
            <a:r>
              <a:rPr lang="en-US" sz="2434" spc="4">
                <a:solidFill>
                  <a:srgbClr val="FFFFFF"/>
                </a:solidFill>
                <a:latin typeface="Poppins"/>
                <a:ea typeface="Poppins"/>
                <a:cs typeface="Poppins"/>
                <a:sym typeface="Poppins"/>
              </a:rPr>
              <a:t>u: đọc file babynames.csv (SSA official).</a:t>
            </a:r>
          </a:p>
          <a:p>
            <a:pPr algn="l">
              <a:lnSpc>
                <a:spcPts val="3408"/>
              </a:lnSpc>
              <a:spcBef>
                <a:spcPct val="0"/>
              </a:spcBef>
            </a:pPr>
            <a:r>
              <a:rPr lang="en-US" sz="2434" spc="4">
                <a:solidFill>
                  <a:srgbClr val="FFFFFF"/>
                </a:solidFill>
                <a:latin typeface="Poppins"/>
                <a:ea typeface="Poppins"/>
                <a:cs typeface="Poppins"/>
                <a:sym typeface="Poppins"/>
              </a:rPr>
              <a:t>2️⃣</a:t>
            </a:r>
            <a:r>
              <a:rPr lang="en-US" sz="2434" spc="4">
                <a:solidFill>
                  <a:srgbClr val="FFFFFF"/>
                </a:solidFill>
                <a:latin typeface="Poppins"/>
                <a:ea typeface="Poppins"/>
                <a:cs typeface="Poppins"/>
                <a:sym typeface="Poppins"/>
              </a:rPr>
              <a:t> Tiền xử lý: chuẩn hóa tên, thêm cột prop = births / tổng số sinh.</a:t>
            </a:r>
          </a:p>
          <a:p>
            <a:pPr algn="l">
              <a:lnSpc>
                <a:spcPts val="3408"/>
              </a:lnSpc>
              <a:spcBef>
                <a:spcPct val="0"/>
              </a:spcBef>
            </a:pPr>
            <a:r>
              <a:rPr lang="en-US" sz="2434" spc="4">
                <a:solidFill>
                  <a:srgbClr val="FFFFFF"/>
                </a:solidFill>
                <a:latin typeface="Poppins"/>
                <a:ea typeface="Poppins"/>
                <a:cs typeface="Poppins"/>
                <a:sym typeface="Poppins"/>
              </a:rPr>
              <a:t>3️⃣ Lọ</a:t>
            </a:r>
            <a:r>
              <a:rPr lang="en-US" sz="2434" spc="4">
                <a:solidFill>
                  <a:srgbClr val="FFFFFF"/>
                </a:solidFill>
                <a:latin typeface="Poppins"/>
                <a:ea typeface="Poppins"/>
                <a:cs typeface="Poppins"/>
                <a:sym typeface="Poppins"/>
              </a:rPr>
              <a:t>c Top 1000 tên mỗi năm (theo</a:t>
            </a:r>
            <a:r>
              <a:rPr lang="en-US" sz="2434" spc="4">
                <a:solidFill>
                  <a:srgbClr val="FFFFFF"/>
                </a:solidFill>
                <a:latin typeface="Poppins"/>
                <a:ea typeface="Poppins"/>
                <a:cs typeface="Poppins"/>
                <a:sym typeface="Poppins"/>
              </a:rPr>
              <a:t> </a:t>
            </a:r>
            <a:r>
              <a:rPr lang="en-US" sz="2434" spc="4">
                <a:solidFill>
                  <a:srgbClr val="FFFFFF"/>
                </a:solidFill>
                <a:latin typeface="Poppins"/>
                <a:ea typeface="Poppins"/>
                <a:cs typeface="Poppins"/>
                <a:sym typeface="Poppins"/>
              </a:rPr>
              <a:t>year, sex).</a:t>
            </a:r>
          </a:p>
          <a:p>
            <a:pPr algn="l">
              <a:lnSpc>
                <a:spcPts val="3408"/>
              </a:lnSpc>
              <a:spcBef>
                <a:spcPct val="0"/>
              </a:spcBef>
            </a:pPr>
            <a:r>
              <a:rPr lang="en-US" sz="2434" spc="4">
                <a:solidFill>
                  <a:srgbClr val="FFFFFF"/>
                </a:solidFill>
                <a:latin typeface="Poppins"/>
                <a:ea typeface="Poppins"/>
                <a:cs typeface="Poppins"/>
                <a:sym typeface="Poppins"/>
              </a:rPr>
              <a:t>4️⃣ Trực quan hóa xu hướng:</a:t>
            </a:r>
          </a:p>
          <a:p>
            <a:pPr algn="l">
              <a:lnSpc>
                <a:spcPts val="3408"/>
              </a:lnSpc>
              <a:spcBef>
                <a:spcPct val="0"/>
              </a:spcBef>
            </a:pPr>
            <a:r>
              <a:rPr lang="en-US" sz="2434" spc="4">
                <a:solidFill>
                  <a:srgbClr val="FFFFFF"/>
                </a:solidFill>
                <a:latin typeface="Poppins"/>
                <a:ea typeface="Poppins"/>
                <a:cs typeface="Poppins"/>
                <a:sym typeface="Poppins"/>
              </a:rPr>
              <a:t>        - Tổng sinh theo giới</a:t>
            </a:r>
          </a:p>
          <a:p>
            <a:pPr algn="l">
              <a:lnSpc>
                <a:spcPts val="3408"/>
              </a:lnSpc>
              <a:spcBef>
                <a:spcPct val="0"/>
              </a:spcBef>
            </a:pPr>
            <a:r>
              <a:rPr lang="en-US" sz="2434" spc="4">
                <a:solidFill>
                  <a:srgbClr val="FFFFFF"/>
                </a:solidFill>
                <a:latin typeface="Poppins"/>
                <a:ea typeface="Poppins"/>
                <a:cs typeface="Poppins"/>
                <a:sym typeface="Poppins"/>
              </a:rPr>
              <a:t>        - Tên phổ biến (Mary, John...)</a:t>
            </a:r>
          </a:p>
          <a:p>
            <a:pPr algn="l">
              <a:lnSpc>
                <a:spcPts val="3408"/>
              </a:lnSpc>
              <a:spcBef>
                <a:spcPct val="0"/>
              </a:spcBef>
            </a:pPr>
            <a:r>
              <a:rPr lang="en-US" sz="2434" spc="4">
                <a:solidFill>
                  <a:srgbClr val="FFFFFF"/>
                </a:solidFill>
                <a:latin typeface="Poppins"/>
                <a:ea typeface="Poppins"/>
                <a:cs typeface="Poppins"/>
                <a:sym typeface="Poppins"/>
              </a:rPr>
              <a:t>        - Độ đa dạng Top 1000</a:t>
            </a:r>
          </a:p>
          <a:p>
            <a:pPr algn="l">
              <a:lnSpc>
                <a:spcPts val="3408"/>
              </a:lnSpc>
              <a:spcBef>
                <a:spcPct val="0"/>
              </a:spcBef>
            </a:pPr>
            <a:r>
              <a:rPr lang="en-US" sz="2434" spc="4">
                <a:solidFill>
                  <a:srgbClr val="FFFFFF"/>
                </a:solidFill>
                <a:latin typeface="Poppins"/>
                <a:ea typeface="Poppins"/>
                <a:cs typeface="Poppins"/>
                <a:sym typeface="Poppins"/>
              </a:rPr>
              <a:t>        - Chữ cái cuối cùng</a:t>
            </a:r>
          </a:p>
          <a:p>
            <a:pPr algn="l">
              <a:lnSpc>
                <a:spcPts val="3408"/>
              </a:lnSpc>
              <a:spcBef>
                <a:spcPct val="0"/>
              </a:spcBef>
            </a:pPr>
            <a:r>
              <a:rPr lang="en-US" sz="2434" spc="4">
                <a:solidFill>
                  <a:srgbClr val="FFFFFF"/>
                </a:solidFill>
                <a:latin typeface="Poppins"/>
                <a:ea typeface="Poppins"/>
                <a:cs typeface="Poppins"/>
                <a:sym typeface="Poppins"/>
              </a:rPr>
              <a:t>        - Nhóm tên unisex</a:t>
            </a:r>
          </a:p>
        </p:txBody>
      </p:sp>
      <p:sp>
        <p:nvSpPr>
          <p:cNvPr name="TextBox 8" id="8"/>
          <p:cNvSpPr txBox="true"/>
          <p:nvPr/>
        </p:nvSpPr>
        <p:spPr>
          <a:xfrm rot="0">
            <a:off x="16975336" y="905986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390939" y="-743159"/>
            <a:ext cx="8436384" cy="8006895"/>
          </a:xfrm>
          <a:custGeom>
            <a:avLst/>
            <a:gdLst/>
            <a:ahLst/>
            <a:cxnLst/>
            <a:rect r="r" b="b" t="t" l="l"/>
            <a:pathLst>
              <a:path h="8006895" w="8436384">
                <a:moveTo>
                  <a:pt x="0" y="0"/>
                </a:moveTo>
                <a:lnTo>
                  <a:pt x="8436384" y="0"/>
                </a:lnTo>
                <a:lnTo>
                  <a:pt x="8436384" y="8006895"/>
                </a:lnTo>
                <a:lnTo>
                  <a:pt x="0" y="8006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261466"/>
            <a:ext cx="3744886" cy="1316838"/>
            <a:chOff x="0" y="0"/>
            <a:chExt cx="986307" cy="346822"/>
          </a:xfrm>
        </p:grpSpPr>
        <p:sp>
          <p:nvSpPr>
            <p:cNvPr name="Freeform 7" id="7"/>
            <p:cNvSpPr/>
            <p:nvPr/>
          </p:nvSpPr>
          <p:spPr>
            <a:xfrm flipH="false" flipV="false" rot="0">
              <a:off x="0" y="0"/>
              <a:ext cx="986307" cy="346822"/>
            </a:xfrm>
            <a:custGeom>
              <a:avLst/>
              <a:gdLst/>
              <a:ahLst/>
              <a:cxnLst/>
              <a:rect r="r" b="b" t="t" l="l"/>
              <a:pathLst>
                <a:path h="346822" w="986307">
                  <a:moveTo>
                    <a:pt x="173411" y="0"/>
                  </a:moveTo>
                  <a:lnTo>
                    <a:pt x="812897" y="0"/>
                  </a:lnTo>
                  <a:cubicBezTo>
                    <a:pt x="908669" y="0"/>
                    <a:pt x="986307" y="77639"/>
                    <a:pt x="986307" y="173411"/>
                  </a:cubicBezTo>
                  <a:lnTo>
                    <a:pt x="986307" y="173411"/>
                  </a:lnTo>
                  <a:cubicBezTo>
                    <a:pt x="986307" y="219402"/>
                    <a:pt x="968037" y="263510"/>
                    <a:pt x="935517" y="296031"/>
                  </a:cubicBezTo>
                  <a:cubicBezTo>
                    <a:pt x="902996" y="328552"/>
                    <a:pt x="858888" y="346822"/>
                    <a:pt x="812897" y="346822"/>
                  </a:cubicBezTo>
                  <a:lnTo>
                    <a:pt x="173411" y="346822"/>
                  </a:lnTo>
                  <a:cubicBezTo>
                    <a:pt x="127419" y="346822"/>
                    <a:pt x="83312" y="328552"/>
                    <a:pt x="50791" y="296031"/>
                  </a:cubicBezTo>
                  <a:cubicBezTo>
                    <a:pt x="18270" y="263510"/>
                    <a:pt x="0" y="219402"/>
                    <a:pt x="0" y="173411"/>
                  </a:cubicBezTo>
                  <a:lnTo>
                    <a:pt x="0" y="173411"/>
                  </a:lnTo>
                  <a:cubicBezTo>
                    <a:pt x="0" y="127419"/>
                    <a:pt x="18270" y="83312"/>
                    <a:pt x="50791" y="50791"/>
                  </a:cubicBezTo>
                  <a:cubicBezTo>
                    <a:pt x="83312" y="18270"/>
                    <a:pt x="127419" y="0"/>
                    <a:pt x="173411" y="0"/>
                  </a:cubicBezTo>
                  <a:close/>
                </a:path>
              </a:pathLst>
            </a:custGeom>
            <a:solidFill>
              <a:srgbClr val="00FFFF"/>
            </a:solidFill>
          </p:spPr>
        </p:sp>
        <p:sp>
          <p:nvSpPr>
            <p:cNvPr name="TextBox 8" id="8"/>
            <p:cNvSpPr txBox="true"/>
            <p:nvPr/>
          </p:nvSpPr>
          <p:spPr>
            <a:xfrm>
              <a:off x="0" y="-85725"/>
              <a:ext cx="986307" cy="432547"/>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3.3 Dataset 3</a:t>
              </a:r>
            </a:p>
          </p:txBody>
        </p:sp>
      </p:grpSp>
      <p:sp>
        <p:nvSpPr>
          <p:cNvPr name="Freeform 9" id="9"/>
          <p:cNvSpPr/>
          <p:nvPr/>
        </p:nvSpPr>
        <p:spPr>
          <a:xfrm flipH="false" flipV="false" rot="0">
            <a:off x="6693519" y="2720505"/>
            <a:ext cx="11648210" cy="6537795"/>
          </a:xfrm>
          <a:custGeom>
            <a:avLst/>
            <a:gdLst/>
            <a:ahLst/>
            <a:cxnLst/>
            <a:rect r="r" b="b" t="t" l="l"/>
            <a:pathLst>
              <a:path h="6537795" w="11648210">
                <a:moveTo>
                  <a:pt x="0" y="0"/>
                </a:moveTo>
                <a:lnTo>
                  <a:pt x="11648210" y="0"/>
                </a:lnTo>
                <a:lnTo>
                  <a:pt x="11648210" y="6537795"/>
                </a:lnTo>
                <a:lnTo>
                  <a:pt x="0" y="6537795"/>
                </a:lnTo>
                <a:lnTo>
                  <a:pt x="0" y="0"/>
                </a:lnTo>
                <a:close/>
              </a:path>
            </a:pathLst>
          </a:custGeom>
          <a:blipFill>
            <a:blip r:embed="rId4"/>
            <a:stretch>
              <a:fillRect l="0" t="0" r="-1730" b="0"/>
            </a:stretch>
          </a:blipFill>
        </p:spPr>
      </p:sp>
      <p:sp>
        <p:nvSpPr>
          <p:cNvPr name="TextBox 10" id="10"/>
          <p:cNvSpPr txBox="true"/>
          <p:nvPr/>
        </p:nvSpPr>
        <p:spPr>
          <a:xfrm rot="0">
            <a:off x="1028700" y="2291946"/>
            <a:ext cx="5664819" cy="1387125"/>
          </a:xfrm>
          <a:prstGeom prst="rect">
            <a:avLst/>
          </a:prstGeom>
        </p:spPr>
        <p:txBody>
          <a:bodyPr anchor="t" rtlCol="false" tIns="0" lIns="0" bIns="0" rIns="0">
            <a:spAutoFit/>
          </a:bodyPr>
          <a:lstStyle/>
          <a:p>
            <a:pPr algn="l">
              <a:lnSpc>
                <a:spcPts val="5444"/>
              </a:lnSpc>
              <a:spcBef>
                <a:spcPct val="0"/>
              </a:spcBef>
            </a:pPr>
            <a:r>
              <a:rPr lang="en-US" sz="3888" spc="7">
                <a:solidFill>
                  <a:srgbClr val="FFFFFF"/>
                </a:solidFill>
                <a:latin typeface="Poppins"/>
                <a:ea typeface="Poppins"/>
                <a:cs typeface="Poppins"/>
                <a:sym typeface="Poppins"/>
              </a:rPr>
              <a:t>Q</a:t>
            </a:r>
            <a:r>
              <a:rPr lang="en-US" sz="3888" spc="7">
                <a:solidFill>
                  <a:srgbClr val="FFFFFF"/>
                </a:solidFill>
                <a:latin typeface="Poppins"/>
                <a:ea typeface="Poppins"/>
                <a:cs typeface="Poppins"/>
                <a:sym typeface="Poppins"/>
              </a:rPr>
              <a:t>uy mô &amp; Phân bố tổng thể</a:t>
            </a:r>
          </a:p>
        </p:txBody>
      </p:sp>
      <p:sp>
        <p:nvSpPr>
          <p:cNvPr name="TextBox 11" id="11"/>
          <p:cNvSpPr txBox="true"/>
          <p:nvPr/>
        </p:nvSpPr>
        <p:spPr>
          <a:xfrm rot="0">
            <a:off x="714025" y="4137420"/>
            <a:ext cx="6294170" cy="3977290"/>
          </a:xfrm>
          <a:prstGeom prst="rect">
            <a:avLst/>
          </a:prstGeom>
        </p:spPr>
        <p:txBody>
          <a:bodyPr anchor="t" rtlCol="false" tIns="0" lIns="0" bIns="0" rIns="0">
            <a:spAutoFit/>
          </a:bodyPr>
          <a:lstStyle/>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Số dòng</a:t>
            </a:r>
            <a:r>
              <a:rPr lang="en-US" sz="2788" spc="5">
                <a:solidFill>
                  <a:srgbClr val="FFFFFF"/>
                </a:solidFill>
                <a:latin typeface="Poppins"/>
                <a:ea typeface="Poppins"/>
                <a:cs typeface="Poppins"/>
                <a:sym typeface="Poppins"/>
              </a:rPr>
              <a:t>: 1,690,784</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Số năm: 1</a:t>
            </a:r>
            <a:r>
              <a:rPr lang="en-US" sz="2788" spc="5">
                <a:solidFill>
                  <a:srgbClr val="FFFFFF"/>
                </a:solidFill>
                <a:latin typeface="Poppins"/>
                <a:ea typeface="Poppins"/>
                <a:cs typeface="Poppins"/>
                <a:sym typeface="Poppins"/>
              </a:rPr>
              <a:t>31</a:t>
            </a:r>
            <a:r>
              <a:rPr lang="en-US" sz="2788" spc="5">
                <a:solidFill>
                  <a:srgbClr val="FFFFFF"/>
                </a:solidFill>
                <a:latin typeface="Poppins"/>
                <a:ea typeface="Poppins"/>
                <a:cs typeface="Poppins"/>
                <a:sym typeface="Poppins"/>
              </a:rPr>
              <a:t> (1880–2010)</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Số tên khác nhau:</a:t>
            </a:r>
            <a:r>
              <a:rPr lang="en-US" sz="2788" spc="5">
                <a:solidFill>
                  <a:srgbClr val="FFFFFF"/>
                </a:solidFill>
                <a:latin typeface="Poppins"/>
                <a:ea typeface="Poppins"/>
                <a:cs typeface="Poppins"/>
                <a:sym typeface="Poppins"/>
              </a:rPr>
              <a:t> ~96</a:t>
            </a:r>
            <a:r>
              <a:rPr lang="en-US" sz="2788" spc="5">
                <a:solidFill>
                  <a:srgbClr val="FFFFFF"/>
                </a:solidFill>
                <a:latin typeface="Poppins"/>
                <a:ea typeface="Poppins"/>
                <a:cs typeface="Poppins"/>
                <a:sym typeface="Poppins"/>
              </a:rPr>
              <a:t>,400</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Bé trai luôn có số sinh cao hơn bé gái</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Đỉnh sinh: 1955–1965, sau đó giảm dần</a:t>
            </a:r>
          </a:p>
          <a:p>
            <a:pPr algn="l">
              <a:lnSpc>
                <a:spcPts val="3904"/>
              </a:lnSpc>
              <a:spcBef>
                <a:spcPct val="0"/>
              </a:spcBef>
            </a:pPr>
          </a:p>
        </p:txBody>
      </p:sp>
      <p:sp>
        <p:nvSpPr>
          <p:cNvPr name="TextBox 12" id="12"/>
          <p:cNvSpPr txBox="true"/>
          <p:nvPr/>
        </p:nvSpPr>
        <p:spPr>
          <a:xfrm rot="0">
            <a:off x="1697533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096" t="0" r="-14096" b="-51837"/>
            </a:stretch>
          </a:blipFill>
        </p:spPr>
      </p:sp>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9FF">
                <a:alpha val="20784"/>
              </a:srgbClr>
            </a:solidFill>
          </p:spPr>
        </p:sp>
        <p:sp>
          <p:nvSpPr>
            <p:cNvPr name="TextBox 5" id="5"/>
            <p:cNvSpPr txBox="true"/>
            <p:nvPr/>
          </p:nvSpPr>
          <p:spPr>
            <a:xfrm>
              <a:off x="0" y="-38100"/>
              <a:ext cx="4816593" cy="2747433"/>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3341031" y="3618367"/>
            <a:ext cx="11605938" cy="3061570"/>
          </a:xfrm>
          <a:prstGeom prst="rect">
            <a:avLst/>
          </a:prstGeom>
        </p:spPr>
        <p:txBody>
          <a:bodyPr anchor="t" rtlCol="false" tIns="0" lIns="0" bIns="0" rIns="0">
            <a:spAutoFit/>
          </a:bodyPr>
          <a:lstStyle/>
          <a:p>
            <a:pPr algn="ctr">
              <a:lnSpc>
                <a:spcPts val="11613"/>
              </a:lnSpc>
            </a:pPr>
            <a:r>
              <a:rPr lang="en-US" sz="12487">
                <a:solidFill>
                  <a:srgbClr val="FFFFFF"/>
                </a:solidFill>
                <a:latin typeface="Zen Dots"/>
                <a:ea typeface="Zen Dots"/>
                <a:cs typeface="Zen Dots"/>
                <a:sym typeface="Zen Dots"/>
              </a:rPr>
              <a:t>TRỰC QUAN HÓA </a:t>
            </a:r>
          </a:p>
        </p:txBody>
      </p:sp>
      <p:sp>
        <p:nvSpPr>
          <p:cNvPr name="AutoShape 7" id="7"/>
          <p:cNvSpPr/>
          <p:nvPr/>
        </p:nvSpPr>
        <p:spPr>
          <a:xfrm>
            <a:off x="1028683" y="8732575"/>
            <a:ext cx="16230600" cy="1905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15513352" y="667880"/>
            <a:ext cx="1919429" cy="566532"/>
            <a:chOff x="0" y="0"/>
            <a:chExt cx="505529" cy="149210"/>
          </a:xfrm>
        </p:grpSpPr>
        <p:sp>
          <p:nvSpPr>
            <p:cNvPr name="Freeform 9" id="9"/>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10" id="10"/>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Home</a:t>
            </a:r>
          </a:p>
        </p:txBody>
      </p:sp>
      <p:sp>
        <p:nvSpPr>
          <p:cNvPr name="TextBox 12" id="12"/>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3" id="13"/>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Content</a:t>
            </a:r>
          </a:p>
        </p:txBody>
      </p:sp>
      <p:sp>
        <p:nvSpPr>
          <p:cNvPr name="TextBox 14" id="14"/>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5" id="15"/>
          <p:cNvSpPr txBox="true"/>
          <p:nvPr/>
        </p:nvSpPr>
        <p:spPr>
          <a:xfrm rot="0">
            <a:off x="15762422" y="735562"/>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20F8D"/>
                </a:solidFill>
                <a:latin typeface="Poppins Bold"/>
                <a:ea typeface="Poppins Bold"/>
                <a:cs typeface="Poppins Bold"/>
                <a:sym typeface="Poppins Bold"/>
              </a:rPr>
              <a:t>Page 01</a:t>
            </a:r>
          </a:p>
        </p:txBody>
      </p:sp>
      <p:sp>
        <p:nvSpPr>
          <p:cNvPr name="TextBox 16" id="16"/>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7" id="17"/>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sp>
        <p:nvSpPr>
          <p:cNvPr name="TextBox 18" id="18"/>
          <p:cNvSpPr txBox="true"/>
          <p:nvPr/>
        </p:nvSpPr>
        <p:spPr>
          <a:xfrm rot="0">
            <a:off x="1060873" y="9046346"/>
            <a:ext cx="4747340" cy="451551"/>
          </a:xfrm>
          <a:prstGeom prst="rect">
            <a:avLst/>
          </a:prstGeom>
        </p:spPr>
        <p:txBody>
          <a:bodyPr anchor="t" rtlCol="false" tIns="0" lIns="0" bIns="0" rIns="0">
            <a:spAutoFit/>
          </a:bodyPr>
          <a:lstStyle/>
          <a:p>
            <a:pPr algn="l">
              <a:lnSpc>
                <a:spcPts val="3461"/>
              </a:lnSpc>
            </a:pPr>
            <a:r>
              <a:rPr lang="en-US" sz="2472">
                <a:solidFill>
                  <a:srgbClr val="FFFFFF"/>
                </a:solidFill>
                <a:latin typeface="Poppins"/>
                <a:ea typeface="Poppins"/>
                <a:cs typeface="Poppins"/>
                <a:sym typeface="Poppins"/>
              </a:rPr>
              <a:t>www.reallygreatsite.com</a:t>
            </a:r>
          </a:p>
        </p:txBody>
      </p:sp>
      <p:sp>
        <p:nvSpPr>
          <p:cNvPr name="TextBox 19" id="19"/>
          <p:cNvSpPr txBox="true"/>
          <p:nvPr/>
        </p:nvSpPr>
        <p:spPr>
          <a:xfrm rot="0">
            <a:off x="12544133" y="9046346"/>
            <a:ext cx="4747340" cy="451551"/>
          </a:xfrm>
          <a:prstGeom prst="rect">
            <a:avLst/>
          </a:prstGeom>
        </p:spPr>
        <p:txBody>
          <a:bodyPr anchor="t" rtlCol="false" tIns="0" lIns="0" bIns="0" rIns="0">
            <a:spAutoFit/>
          </a:bodyPr>
          <a:lstStyle/>
          <a:p>
            <a:pPr algn="r">
              <a:lnSpc>
                <a:spcPts val="3461"/>
              </a:lnSpc>
            </a:pPr>
            <a:r>
              <a:rPr lang="en-US" sz="2472">
                <a:solidFill>
                  <a:srgbClr val="FFFFFF"/>
                </a:solidFill>
                <a:latin typeface="Poppins"/>
                <a:ea typeface="Poppins"/>
                <a:cs typeface="Poppins"/>
                <a:sym typeface="Poppins"/>
              </a:rPr>
              <a:t>hello@reallygreatsite.com</a:t>
            </a:r>
          </a:p>
        </p:txBody>
      </p:sp>
      <p:sp>
        <p:nvSpPr>
          <p:cNvPr name="TextBox 20" id="20"/>
          <p:cNvSpPr txBox="true"/>
          <p:nvPr/>
        </p:nvSpPr>
        <p:spPr>
          <a:xfrm rot="0">
            <a:off x="8528202" y="9061735"/>
            <a:ext cx="1274721" cy="451551"/>
          </a:xfrm>
          <a:prstGeom prst="rect">
            <a:avLst/>
          </a:prstGeom>
        </p:spPr>
        <p:txBody>
          <a:bodyPr anchor="t" rtlCol="false" tIns="0" lIns="0" bIns="0" rIns="0">
            <a:spAutoFit/>
          </a:bodyPr>
          <a:lstStyle/>
          <a:p>
            <a:pPr algn="ctr">
              <a:lnSpc>
                <a:spcPts val="3461"/>
              </a:lnSpc>
            </a:pPr>
            <a:r>
              <a:rPr lang="en-US" sz="2472">
                <a:solidFill>
                  <a:srgbClr val="FFFFFF"/>
                </a:solidFill>
                <a:latin typeface="Poppins"/>
                <a:ea typeface="Poppins"/>
                <a:cs typeface="Poppins"/>
                <a:sym typeface="Poppins"/>
              </a:rPr>
              <a:t>-</a:t>
            </a:r>
          </a:p>
        </p:txBody>
      </p:sp>
      <p:sp>
        <p:nvSpPr>
          <p:cNvPr name="TextBox 21" id="21"/>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390939" y="-743159"/>
            <a:ext cx="8436384" cy="8006895"/>
          </a:xfrm>
          <a:custGeom>
            <a:avLst/>
            <a:gdLst/>
            <a:ahLst/>
            <a:cxnLst/>
            <a:rect r="r" b="b" t="t" l="l"/>
            <a:pathLst>
              <a:path h="8006895" w="8436384">
                <a:moveTo>
                  <a:pt x="0" y="0"/>
                </a:moveTo>
                <a:lnTo>
                  <a:pt x="8436384" y="0"/>
                </a:lnTo>
                <a:lnTo>
                  <a:pt x="8436384" y="8006895"/>
                </a:lnTo>
                <a:lnTo>
                  <a:pt x="0" y="8006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1028700" y="261466"/>
            <a:ext cx="4860236" cy="1534467"/>
            <a:chOff x="0" y="0"/>
            <a:chExt cx="1280062" cy="404140"/>
          </a:xfrm>
        </p:grpSpPr>
        <p:sp>
          <p:nvSpPr>
            <p:cNvPr name="Freeform 7" id="7"/>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8" id="8"/>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3.3 Dataset 3</a:t>
              </a:r>
            </a:p>
          </p:txBody>
        </p:sp>
      </p:grpSp>
      <p:sp>
        <p:nvSpPr>
          <p:cNvPr name="Freeform 9" id="9"/>
          <p:cNvSpPr/>
          <p:nvPr/>
        </p:nvSpPr>
        <p:spPr>
          <a:xfrm flipH="false" flipV="false" rot="0">
            <a:off x="8952683" y="1795934"/>
            <a:ext cx="9262052" cy="7527708"/>
          </a:xfrm>
          <a:custGeom>
            <a:avLst/>
            <a:gdLst/>
            <a:ahLst/>
            <a:cxnLst/>
            <a:rect r="r" b="b" t="t" l="l"/>
            <a:pathLst>
              <a:path h="7527708" w="9262052">
                <a:moveTo>
                  <a:pt x="0" y="0"/>
                </a:moveTo>
                <a:lnTo>
                  <a:pt x="9262052" y="0"/>
                </a:lnTo>
                <a:lnTo>
                  <a:pt x="9262052" y="7527708"/>
                </a:lnTo>
                <a:lnTo>
                  <a:pt x="0" y="7527708"/>
                </a:lnTo>
                <a:lnTo>
                  <a:pt x="0" y="0"/>
                </a:lnTo>
                <a:close/>
              </a:path>
            </a:pathLst>
          </a:custGeom>
          <a:blipFill>
            <a:blip r:embed="rId4"/>
            <a:stretch>
              <a:fillRect l="-476" t="0" r="-476" b="0"/>
            </a:stretch>
          </a:blipFill>
        </p:spPr>
      </p:sp>
      <p:sp>
        <p:nvSpPr>
          <p:cNvPr name="TextBox 10" id="10"/>
          <p:cNvSpPr txBox="true"/>
          <p:nvPr/>
        </p:nvSpPr>
        <p:spPr>
          <a:xfrm rot="0">
            <a:off x="730720" y="1872693"/>
            <a:ext cx="8221963" cy="1387125"/>
          </a:xfrm>
          <a:prstGeom prst="rect">
            <a:avLst/>
          </a:prstGeom>
        </p:spPr>
        <p:txBody>
          <a:bodyPr anchor="t" rtlCol="false" tIns="0" lIns="0" bIns="0" rIns="0">
            <a:spAutoFit/>
          </a:bodyPr>
          <a:lstStyle/>
          <a:p>
            <a:pPr algn="l">
              <a:lnSpc>
                <a:spcPts val="5444"/>
              </a:lnSpc>
              <a:spcBef>
                <a:spcPct val="0"/>
              </a:spcBef>
            </a:pPr>
            <a:r>
              <a:rPr lang="en-US" sz="3888" spc="7">
                <a:solidFill>
                  <a:srgbClr val="FFFFFF"/>
                </a:solidFill>
                <a:latin typeface="Poppins"/>
                <a:ea typeface="Poppins"/>
                <a:cs typeface="Poppins"/>
                <a:sym typeface="Poppins"/>
              </a:rPr>
              <a:t>X</a:t>
            </a:r>
            <a:r>
              <a:rPr lang="en-US" sz="3888" spc="7">
                <a:solidFill>
                  <a:srgbClr val="FFFFFF"/>
                </a:solidFill>
                <a:latin typeface="Poppins"/>
                <a:ea typeface="Poppins"/>
                <a:cs typeface="Poppins"/>
                <a:sym typeface="Poppins"/>
              </a:rPr>
              <a:t>u hướng tên &amp; Độ đa dạng đặt tên</a:t>
            </a:r>
          </a:p>
        </p:txBody>
      </p:sp>
      <p:sp>
        <p:nvSpPr>
          <p:cNvPr name="TextBox 11" id="11"/>
          <p:cNvSpPr txBox="true"/>
          <p:nvPr/>
        </p:nvSpPr>
        <p:spPr>
          <a:xfrm rot="0">
            <a:off x="1028700" y="3365152"/>
            <a:ext cx="6294170" cy="5958490"/>
          </a:xfrm>
          <a:prstGeom prst="rect">
            <a:avLst/>
          </a:prstGeom>
        </p:spPr>
        <p:txBody>
          <a:bodyPr anchor="t" rtlCol="false" tIns="0" lIns="0" bIns="0" rIns="0">
            <a:spAutoFit/>
          </a:bodyPr>
          <a:lstStyle/>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Nội dung</a:t>
            </a:r>
            <a:r>
              <a:rPr lang="en-US" sz="2788" spc="5">
                <a:solidFill>
                  <a:srgbClr val="FFFFFF"/>
                </a:solidFill>
                <a:latin typeface="Poppins"/>
                <a:ea typeface="Poppins"/>
                <a:cs typeface="Poppins"/>
                <a:sym typeface="Poppins"/>
              </a:rPr>
              <a:t>:</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Tên</a:t>
            </a:r>
            <a:r>
              <a:rPr lang="en-US" sz="2788" spc="5">
                <a:solidFill>
                  <a:srgbClr val="FFFFFF"/>
                </a:solidFill>
                <a:latin typeface="Poppins"/>
                <a:ea typeface="Poppins"/>
                <a:cs typeface="Poppins"/>
                <a:sym typeface="Poppins"/>
              </a:rPr>
              <a:t> truyền thống (Mary, John, William) giảm mạnh sau</a:t>
            </a:r>
            <a:r>
              <a:rPr lang="en-US" sz="2788" spc="5">
                <a:solidFill>
                  <a:srgbClr val="FFFFFF"/>
                </a:solidFill>
                <a:latin typeface="Poppins"/>
                <a:ea typeface="Poppins"/>
                <a:cs typeface="Poppins"/>
                <a:sym typeface="Poppins"/>
              </a:rPr>
              <a:t> 196</a:t>
            </a:r>
            <a:r>
              <a:rPr lang="en-US" sz="2788" spc="5">
                <a:solidFill>
                  <a:srgbClr val="FFFFFF"/>
                </a:solidFill>
                <a:latin typeface="Poppins"/>
                <a:ea typeface="Poppins"/>
                <a:cs typeface="Poppins"/>
                <a:sym typeface="Poppins"/>
              </a:rPr>
              <a:t>0.</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Tên hiện</a:t>
            </a:r>
            <a:r>
              <a:rPr lang="en-US" sz="2788" spc="5">
                <a:solidFill>
                  <a:srgbClr val="FFFFFF"/>
                </a:solidFill>
                <a:latin typeface="Poppins"/>
                <a:ea typeface="Poppins"/>
                <a:cs typeface="Poppins"/>
                <a:sym typeface="Poppins"/>
              </a:rPr>
              <a:t> đại (Ashley, Jacob, Madison…) tăng nhanh sau 1980.</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Top 1000 tên chiếm:</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90% tổ</a:t>
            </a:r>
            <a:r>
              <a:rPr lang="en-US" sz="2788" spc="5">
                <a:solidFill>
                  <a:srgbClr val="FFFFFF"/>
                </a:solidFill>
                <a:latin typeface="Poppins"/>
                <a:ea typeface="Poppins"/>
                <a:cs typeface="Poppins"/>
                <a:sym typeface="Poppins"/>
              </a:rPr>
              <a:t>ng sinh năm 1880</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&lt;75% sau 1980 → đa dạng tăng</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Bé gái có tên đa dạng hơn bé trai.</a:t>
            </a:r>
          </a:p>
          <a:p>
            <a:pPr algn="l">
              <a:lnSpc>
                <a:spcPts val="3904"/>
              </a:lnSpc>
              <a:spcBef>
                <a:spcPct val="0"/>
              </a:spcBef>
            </a:pPr>
          </a:p>
        </p:txBody>
      </p:sp>
      <p:sp>
        <p:nvSpPr>
          <p:cNvPr name="TextBox 12" id="12"/>
          <p:cNvSpPr txBox="true"/>
          <p:nvPr/>
        </p:nvSpPr>
        <p:spPr>
          <a:xfrm rot="0">
            <a:off x="17117318" y="9467049"/>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261466"/>
            <a:ext cx="4860236" cy="1534467"/>
            <a:chOff x="0" y="0"/>
            <a:chExt cx="1280062" cy="404140"/>
          </a:xfrm>
        </p:grpSpPr>
        <p:sp>
          <p:nvSpPr>
            <p:cNvPr name="Freeform 3" id="3"/>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4" id="4"/>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3.3 Dataset 3</a:t>
              </a:r>
            </a:p>
          </p:txBody>
        </p:sp>
      </p:grpSp>
      <p:sp>
        <p:nvSpPr>
          <p:cNvPr name="Freeform 5" id="5"/>
          <p:cNvSpPr/>
          <p:nvPr/>
        </p:nvSpPr>
        <p:spPr>
          <a:xfrm flipH="false" flipV="false" rot="0">
            <a:off x="317927" y="2157113"/>
            <a:ext cx="9167446" cy="7395483"/>
          </a:xfrm>
          <a:custGeom>
            <a:avLst/>
            <a:gdLst/>
            <a:ahLst/>
            <a:cxnLst/>
            <a:rect r="r" b="b" t="t" l="l"/>
            <a:pathLst>
              <a:path h="7395483" w="9167446">
                <a:moveTo>
                  <a:pt x="0" y="0"/>
                </a:moveTo>
                <a:lnTo>
                  <a:pt x="9167446" y="0"/>
                </a:lnTo>
                <a:lnTo>
                  <a:pt x="9167446" y="7395483"/>
                </a:lnTo>
                <a:lnTo>
                  <a:pt x="0" y="7395483"/>
                </a:lnTo>
                <a:lnTo>
                  <a:pt x="0" y="0"/>
                </a:lnTo>
                <a:close/>
              </a:path>
            </a:pathLst>
          </a:custGeom>
          <a:blipFill>
            <a:blip r:embed="rId2"/>
            <a:stretch>
              <a:fillRect l="0" t="0" r="0" b="0"/>
            </a:stretch>
          </a:blipFill>
        </p:spPr>
      </p:sp>
      <p:sp>
        <p:nvSpPr>
          <p:cNvPr name="TextBox 6" id="6"/>
          <p:cNvSpPr txBox="true"/>
          <p:nvPr/>
        </p:nvSpPr>
        <p:spPr>
          <a:xfrm rot="0">
            <a:off x="9877945" y="2480067"/>
            <a:ext cx="8088591" cy="4389159"/>
          </a:xfrm>
          <a:prstGeom prst="rect">
            <a:avLst/>
          </a:prstGeom>
        </p:spPr>
        <p:txBody>
          <a:bodyPr anchor="t" rtlCol="false" tIns="0" lIns="0" bIns="0" rIns="0">
            <a:spAutoFit/>
          </a:bodyPr>
          <a:lstStyle/>
          <a:p>
            <a:pPr algn="just">
              <a:lnSpc>
                <a:spcPts val="3539"/>
              </a:lnSpc>
            </a:pPr>
            <a:r>
              <a:rPr lang="en-US" sz="2528" spc="5">
                <a:solidFill>
                  <a:srgbClr val="FFFFFF"/>
                </a:solidFill>
                <a:latin typeface="Poppins"/>
                <a:ea typeface="Poppins"/>
                <a:cs typeface="Poppins"/>
                <a:sym typeface="Poppins"/>
              </a:rPr>
              <a:t>Nội dung:</a:t>
            </a:r>
          </a:p>
          <a:p>
            <a:pPr algn="just" marL="545864" indent="-272932" lvl="1">
              <a:lnSpc>
                <a:spcPts val="3539"/>
              </a:lnSpc>
              <a:spcBef>
                <a:spcPct val="0"/>
              </a:spcBef>
              <a:buFont typeface="Arial"/>
              <a:buChar char="•"/>
            </a:pPr>
            <a:r>
              <a:rPr lang="en-US" sz="2528" spc="5">
                <a:solidFill>
                  <a:srgbClr val="FFFFFF"/>
                </a:solidFill>
                <a:latin typeface="Poppins"/>
                <a:ea typeface="Poppins"/>
                <a:cs typeface="Poppins"/>
                <a:sym typeface="Poppins"/>
              </a:rPr>
              <a:t>Tên</a:t>
            </a:r>
            <a:r>
              <a:rPr lang="en-US" sz="2528" spc="5">
                <a:solidFill>
                  <a:srgbClr val="FFFFFF"/>
                </a:solidFill>
                <a:latin typeface="Poppins"/>
                <a:ea typeface="Poppins"/>
                <a:cs typeface="Poppins"/>
                <a:sym typeface="Poppins"/>
              </a:rPr>
              <a:t> nữ kết thúc bằng “a” phổ biến nhất (~38% năm 2010).</a:t>
            </a:r>
          </a:p>
          <a:p>
            <a:pPr algn="just" marL="545864" indent="-272932" lvl="1">
              <a:lnSpc>
                <a:spcPts val="3539"/>
              </a:lnSpc>
              <a:spcBef>
                <a:spcPct val="0"/>
              </a:spcBef>
              <a:buFont typeface="Arial"/>
              <a:buChar char="•"/>
            </a:pPr>
            <a:r>
              <a:rPr lang="en-US" sz="2528" spc="5">
                <a:solidFill>
                  <a:srgbClr val="FFFFFF"/>
                </a:solidFill>
                <a:latin typeface="Poppins"/>
                <a:ea typeface="Poppins"/>
                <a:cs typeface="Poppins"/>
                <a:sym typeface="Poppins"/>
              </a:rPr>
              <a:t>Tên</a:t>
            </a:r>
            <a:r>
              <a:rPr lang="en-US" sz="2528" spc="5">
                <a:solidFill>
                  <a:srgbClr val="FFFFFF"/>
                </a:solidFill>
                <a:latin typeface="Poppins"/>
                <a:ea typeface="Poppins"/>
                <a:cs typeface="Poppins"/>
                <a:sym typeface="Poppins"/>
              </a:rPr>
              <a:t> nam kết thúc bằng “n” tăng mạnh (Ethan, Aiden, Ryan).</a:t>
            </a:r>
          </a:p>
          <a:p>
            <a:pPr algn="just" marL="545864" indent="-272932" lvl="1">
              <a:lnSpc>
                <a:spcPts val="3539"/>
              </a:lnSpc>
              <a:spcBef>
                <a:spcPct val="0"/>
              </a:spcBef>
              <a:buFont typeface="Arial"/>
              <a:buChar char="•"/>
            </a:pPr>
            <a:r>
              <a:rPr lang="en-US" sz="2528" spc="5">
                <a:solidFill>
                  <a:srgbClr val="FFFFFF"/>
                </a:solidFill>
                <a:latin typeface="Poppins"/>
                <a:ea typeface="Poppins"/>
                <a:cs typeface="Poppins"/>
                <a:sym typeface="Poppins"/>
              </a:rPr>
              <a:t>Nhóm tên Leslie/Lesley đổi giới tính:</a:t>
            </a:r>
          </a:p>
          <a:p>
            <a:pPr algn="just" marL="545864" indent="-272932" lvl="1">
              <a:lnSpc>
                <a:spcPts val="3539"/>
              </a:lnSpc>
              <a:spcBef>
                <a:spcPct val="0"/>
              </a:spcBef>
              <a:buFont typeface="Arial"/>
              <a:buChar char="•"/>
            </a:pPr>
            <a:r>
              <a:rPr lang="en-US" sz="2528" spc="5">
                <a:solidFill>
                  <a:srgbClr val="FFFFFF"/>
                </a:solidFill>
                <a:latin typeface="Poppins"/>
                <a:ea typeface="Poppins"/>
                <a:cs typeface="Poppins"/>
                <a:sym typeface="Poppins"/>
              </a:rPr>
              <a:t> → Trước 1940: chủ yếu cho bé trai.</a:t>
            </a:r>
          </a:p>
          <a:p>
            <a:pPr algn="just" marL="545864" indent="-272932" lvl="1">
              <a:lnSpc>
                <a:spcPts val="3539"/>
              </a:lnSpc>
              <a:spcBef>
                <a:spcPct val="0"/>
              </a:spcBef>
              <a:buFont typeface="Arial"/>
              <a:buChar char="•"/>
            </a:pPr>
            <a:r>
              <a:rPr lang="en-US" sz="2528" spc="5">
                <a:solidFill>
                  <a:srgbClr val="FFFFFF"/>
                </a:solidFill>
                <a:latin typeface="Poppins"/>
                <a:ea typeface="Poppins"/>
                <a:cs typeface="Poppins"/>
                <a:sym typeface="Poppins"/>
              </a:rPr>
              <a:t> → Sau 1980: gần như chỉ còn cho bé gái.</a:t>
            </a:r>
          </a:p>
          <a:p>
            <a:pPr algn="just">
              <a:lnSpc>
                <a:spcPts val="3539"/>
              </a:lnSpc>
              <a:spcBef>
                <a:spcPct val="0"/>
              </a:spcBef>
            </a:pPr>
          </a:p>
          <a:p>
            <a:pPr algn="just">
              <a:lnSpc>
                <a:spcPts val="2896"/>
              </a:lnSpc>
              <a:spcBef>
                <a:spcPct val="0"/>
              </a:spcBef>
            </a:pPr>
          </a:p>
        </p:txBody>
      </p:sp>
      <p:sp>
        <p:nvSpPr>
          <p:cNvPr name="TextBox 7" id="7"/>
          <p:cNvSpPr txBox="true"/>
          <p:nvPr/>
        </p:nvSpPr>
        <p:spPr>
          <a:xfrm rot="0">
            <a:off x="9877945" y="702321"/>
            <a:ext cx="8221963" cy="2072925"/>
          </a:xfrm>
          <a:prstGeom prst="rect">
            <a:avLst/>
          </a:prstGeom>
        </p:spPr>
        <p:txBody>
          <a:bodyPr anchor="t" rtlCol="false" tIns="0" lIns="0" bIns="0" rIns="0">
            <a:spAutoFit/>
          </a:bodyPr>
          <a:lstStyle/>
          <a:p>
            <a:pPr algn="l">
              <a:lnSpc>
                <a:spcPts val="5444"/>
              </a:lnSpc>
              <a:spcBef>
                <a:spcPct val="0"/>
              </a:spcBef>
            </a:pPr>
            <a:r>
              <a:rPr lang="en-US" sz="3888" spc="7">
                <a:solidFill>
                  <a:srgbClr val="FFFFFF"/>
                </a:solidFill>
                <a:latin typeface="Poppins"/>
                <a:ea typeface="Poppins"/>
                <a:cs typeface="Poppins"/>
                <a:sym typeface="Poppins"/>
              </a:rPr>
              <a:t>Phân tích chữ cái cuối &amp; tên unisex</a:t>
            </a:r>
          </a:p>
          <a:p>
            <a:pPr algn="l">
              <a:lnSpc>
                <a:spcPts val="5444"/>
              </a:lnSpc>
              <a:spcBef>
                <a:spcPct val="0"/>
              </a:spcBef>
            </a:pPr>
          </a:p>
        </p:txBody>
      </p:sp>
      <p:sp>
        <p:nvSpPr>
          <p:cNvPr name="TextBox 8" id="8"/>
          <p:cNvSpPr txBox="true"/>
          <p:nvPr/>
        </p:nvSpPr>
        <p:spPr>
          <a:xfrm rot="0">
            <a:off x="9877945" y="6793026"/>
            <a:ext cx="7829391" cy="2565555"/>
          </a:xfrm>
          <a:prstGeom prst="rect">
            <a:avLst/>
          </a:prstGeom>
        </p:spPr>
        <p:txBody>
          <a:bodyPr anchor="t" rtlCol="false" tIns="0" lIns="0" bIns="0" rIns="0">
            <a:spAutoFit/>
          </a:bodyPr>
          <a:lstStyle/>
          <a:p>
            <a:pPr algn="just">
              <a:lnSpc>
                <a:spcPts val="4053"/>
              </a:lnSpc>
            </a:pPr>
            <a:r>
              <a:rPr lang="en-US" sz="2895" spc="5">
                <a:solidFill>
                  <a:srgbClr val="FFFFFF"/>
                </a:solidFill>
                <a:latin typeface="Poppins"/>
                <a:ea typeface="Poppins"/>
                <a:cs typeface="Poppins"/>
                <a:sym typeface="Poppins"/>
              </a:rPr>
              <a:t>Nhận xét:</a:t>
            </a:r>
          </a:p>
          <a:p>
            <a:pPr algn="just">
              <a:lnSpc>
                <a:spcPts val="4053"/>
              </a:lnSpc>
              <a:spcBef>
                <a:spcPct val="0"/>
              </a:spcBef>
            </a:pPr>
            <a:r>
              <a:rPr lang="en-US" sz="2895" spc="5">
                <a:solidFill>
                  <a:srgbClr val="FFFFFF"/>
                </a:solidFill>
                <a:latin typeface="Poppins"/>
                <a:ea typeface="Poppins"/>
                <a:cs typeface="Poppins"/>
                <a:sym typeface="Poppins"/>
              </a:rPr>
              <a:t> → Bé gái: âm “a” gợi cảm giác mềm mại, nữ tính.</a:t>
            </a:r>
          </a:p>
          <a:p>
            <a:pPr algn="just">
              <a:lnSpc>
                <a:spcPts val="4118"/>
              </a:lnSpc>
              <a:spcBef>
                <a:spcPct val="0"/>
              </a:spcBef>
            </a:pPr>
            <a:r>
              <a:rPr lang="en-US" sz="2941" spc="5">
                <a:solidFill>
                  <a:srgbClr val="FFFFFF"/>
                </a:solidFill>
                <a:latin typeface="Poppins"/>
                <a:ea typeface="Poppins"/>
                <a:cs typeface="Poppins"/>
                <a:sym typeface="Poppins"/>
              </a:rPr>
              <a:t> → Bé trai: âm “n” mang nét hiện đại, mạnh mẽ.</a:t>
            </a:r>
          </a:p>
        </p:txBody>
      </p:sp>
      <p:sp>
        <p:nvSpPr>
          <p:cNvPr name="TextBox 9" id="9"/>
          <p:cNvSpPr txBox="true"/>
          <p:nvPr/>
        </p:nvSpPr>
        <p:spPr>
          <a:xfrm rot="0">
            <a:off x="16975336" y="9310956"/>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775005" y="1512785"/>
            <a:ext cx="4522428" cy="5181900"/>
            <a:chOff x="0" y="0"/>
            <a:chExt cx="1191092" cy="1364780"/>
          </a:xfrm>
        </p:grpSpPr>
        <p:sp>
          <p:nvSpPr>
            <p:cNvPr name="Freeform 3" id="3"/>
            <p:cNvSpPr/>
            <p:nvPr/>
          </p:nvSpPr>
          <p:spPr>
            <a:xfrm flipH="false" flipV="false" rot="0">
              <a:off x="0" y="0"/>
              <a:ext cx="1191092" cy="1364780"/>
            </a:xfrm>
            <a:custGeom>
              <a:avLst/>
              <a:gdLst/>
              <a:ahLst/>
              <a:cxnLst/>
              <a:rect r="r" b="b" t="t" l="l"/>
              <a:pathLst>
                <a:path h="1364780" w="1191092">
                  <a:moveTo>
                    <a:pt x="0" y="0"/>
                  </a:moveTo>
                  <a:lnTo>
                    <a:pt x="1191092" y="0"/>
                  </a:lnTo>
                  <a:lnTo>
                    <a:pt x="1191092" y="1364780"/>
                  </a:lnTo>
                  <a:lnTo>
                    <a:pt x="0" y="1364780"/>
                  </a:lnTo>
                  <a:close/>
                </a:path>
              </a:pathLst>
            </a:custGeom>
            <a:gradFill rotWithShape="true">
              <a:gsLst>
                <a:gs pos="0">
                  <a:srgbClr val="00E8FF">
                    <a:alpha val="100000"/>
                  </a:srgbClr>
                </a:gs>
                <a:gs pos="100000">
                  <a:srgbClr val="0076E4">
                    <a:alpha val="100000"/>
                  </a:srgbClr>
                </a:gs>
              </a:gsLst>
              <a:lin ang="5400000"/>
            </a:gradFill>
          </p:spPr>
        </p:sp>
        <p:sp>
          <p:nvSpPr>
            <p:cNvPr name="TextBox 4" id="4"/>
            <p:cNvSpPr txBox="true"/>
            <p:nvPr/>
          </p:nvSpPr>
          <p:spPr>
            <a:xfrm>
              <a:off x="0" y="-57150"/>
              <a:ext cx="1191092" cy="1421930"/>
            </a:xfrm>
            <a:prstGeom prst="rect">
              <a:avLst/>
            </a:prstGeom>
          </p:spPr>
          <p:txBody>
            <a:bodyPr anchor="ctr" rtlCol="false" tIns="50800" lIns="50800" bIns="50800" rIns="50800"/>
            <a:lstStyle/>
            <a:p>
              <a:pPr algn="ctr">
                <a:lnSpc>
                  <a:spcPts val="2871"/>
                </a:lnSpc>
              </a:pPr>
            </a:p>
          </p:txBody>
        </p:sp>
      </p:grpSp>
      <p:grpSp>
        <p:nvGrpSpPr>
          <p:cNvPr name="Group 5" id="5"/>
          <p:cNvGrpSpPr/>
          <p:nvPr/>
        </p:nvGrpSpPr>
        <p:grpSpPr>
          <a:xfrm rot="0">
            <a:off x="529188" y="1529190"/>
            <a:ext cx="7361429" cy="7762447"/>
            <a:chOff x="0" y="0"/>
            <a:chExt cx="1140478" cy="1202606"/>
          </a:xfrm>
        </p:grpSpPr>
        <p:sp>
          <p:nvSpPr>
            <p:cNvPr name="Freeform 6" id="6"/>
            <p:cNvSpPr/>
            <p:nvPr/>
          </p:nvSpPr>
          <p:spPr>
            <a:xfrm flipH="false" flipV="false" rot="0">
              <a:off x="0" y="0"/>
              <a:ext cx="1140478" cy="1202606"/>
            </a:xfrm>
            <a:custGeom>
              <a:avLst/>
              <a:gdLst/>
              <a:ahLst/>
              <a:cxnLst/>
              <a:rect r="r" b="b" t="t" l="l"/>
              <a:pathLst>
                <a:path h="1202606" w="1140478">
                  <a:moveTo>
                    <a:pt x="0" y="0"/>
                  </a:moveTo>
                  <a:lnTo>
                    <a:pt x="1140478" y="0"/>
                  </a:lnTo>
                  <a:lnTo>
                    <a:pt x="1140478" y="1202606"/>
                  </a:lnTo>
                  <a:lnTo>
                    <a:pt x="0" y="1202606"/>
                  </a:lnTo>
                  <a:close/>
                </a:path>
              </a:pathLst>
            </a:custGeom>
            <a:blipFill>
              <a:blip r:embed="rId2"/>
              <a:stretch>
                <a:fillRect l="-957" t="0" r="-957" b="0"/>
              </a:stretch>
            </a:blipFill>
          </p:spPr>
        </p:sp>
      </p:grpSp>
      <p:sp>
        <p:nvSpPr>
          <p:cNvPr name="AutoShape 7" id="7"/>
          <p:cNvSpPr/>
          <p:nvPr/>
        </p:nvSpPr>
        <p:spPr>
          <a:xfrm>
            <a:off x="1028683" y="9272587"/>
            <a:ext cx="16230600" cy="19050"/>
          </a:xfrm>
          <a:prstGeom prst="line">
            <a:avLst/>
          </a:prstGeom>
          <a:ln cap="flat" w="19050">
            <a:solidFill>
              <a:srgbClr val="FFFFFF"/>
            </a:solidFill>
            <a:prstDash val="solid"/>
            <a:headEnd type="none" len="sm" w="sm"/>
            <a:tailEnd type="none" len="sm" w="sm"/>
          </a:ln>
        </p:spPr>
      </p:sp>
      <p:grpSp>
        <p:nvGrpSpPr>
          <p:cNvPr name="Group 8" id="8"/>
          <p:cNvGrpSpPr/>
          <p:nvPr/>
        </p:nvGrpSpPr>
        <p:grpSpPr>
          <a:xfrm rot="0">
            <a:off x="652126" y="350372"/>
            <a:ext cx="1919429" cy="566532"/>
            <a:chOff x="0" y="0"/>
            <a:chExt cx="505529" cy="149210"/>
          </a:xfrm>
        </p:grpSpPr>
        <p:sp>
          <p:nvSpPr>
            <p:cNvPr name="Freeform 9" id="9"/>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10" id="10"/>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901196" y="418054"/>
            <a:ext cx="1421291" cy="358775"/>
          </a:xfrm>
          <a:prstGeom prst="rect">
            <a:avLst/>
          </a:prstGeom>
        </p:spPr>
        <p:txBody>
          <a:bodyPr anchor="t" rtlCol="false" tIns="0" lIns="0" bIns="0" rIns="0">
            <a:spAutoFit/>
          </a:bodyPr>
          <a:lstStyle/>
          <a:p>
            <a:pPr algn="ctr">
              <a:lnSpc>
                <a:spcPts val="2799"/>
              </a:lnSpc>
              <a:spcBef>
                <a:spcPct val="0"/>
              </a:spcBef>
            </a:pPr>
            <a:r>
              <a:rPr lang="en-US" b="true" sz="1999" spc="3">
                <a:solidFill>
                  <a:srgbClr val="020F8D"/>
                </a:solidFill>
                <a:latin typeface="Poppins Bold"/>
                <a:ea typeface="Poppins Bold"/>
                <a:cs typeface="Poppins Bold"/>
                <a:sym typeface="Poppins Bold"/>
              </a:rPr>
              <a:t>Dataset 3</a:t>
            </a:r>
          </a:p>
        </p:txBody>
      </p:sp>
      <p:sp>
        <p:nvSpPr>
          <p:cNvPr name="Freeform 12" id="12"/>
          <p:cNvSpPr/>
          <p:nvPr/>
        </p:nvSpPr>
        <p:spPr>
          <a:xfrm flipH="false" flipV="false" rot="-3185288">
            <a:off x="7098892" y="4545512"/>
            <a:ext cx="2208076" cy="2208076"/>
          </a:xfrm>
          <a:custGeom>
            <a:avLst/>
            <a:gdLst/>
            <a:ahLst/>
            <a:cxnLst/>
            <a:rect r="r" b="b" t="t" l="l"/>
            <a:pathLst>
              <a:path h="2208076" w="2208076">
                <a:moveTo>
                  <a:pt x="0" y="0"/>
                </a:moveTo>
                <a:lnTo>
                  <a:pt x="2208076" y="0"/>
                </a:lnTo>
                <a:lnTo>
                  <a:pt x="2208076" y="2208076"/>
                </a:lnTo>
                <a:lnTo>
                  <a:pt x="0" y="220807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9585522" y="2336966"/>
            <a:ext cx="6490582" cy="6557841"/>
          </a:xfrm>
          <a:custGeom>
            <a:avLst/>
            <a:gdLst/>
            <a:ahLst/>
            <a:cxnLst/>
            <a:rect r="r" b="b" t="t" l="l"/>
            <a:pathLst>
              <a:path h="6557841" w="6490582">
                <a:moveTo>
                  <a:pt x="0" y="0"/>
                </a:moveTo>
                <a:lnTo>
                  <a:pt x="6490582" y="0"/>
                </a:lnTo>
                <a:lnTo>
                  <a:pt x="6490582" y="6557841"/>
                </a:lnTo>
                <a:lnTo>
                  <a:pt x="0" y="6557841"/>
                </a:lnTo>
                <a:lnTo>
                  <a:pt x="0" y="0"/>
                </a:lnTo>
                <a:close/>
              </a:path>
            </a:pathLst>
          </a:custGeom>
          <a:blipFill>
            <a:blip r:embed="rId5"/>
            <a:stretch>
              <a:fillRect l="0" t="0" r="-1036" b="0"/>
            </a:stretch>
          </a:blipFill>
        </p:spPr>
      </p:sp>
      <p:sp>
        <p:nvSpPr>
          <p:cNvPr name="TextBox 14" id="14"/>
          <p:cNvSpPr txBox="true"/>
          <p:nvPr/>
        </p:nvSpPr>
        <p:spPr>
          <a:xfrm rot="0">
            <a:off x="8202930" y="425844"/>
            <a:ext cx="9065775" cy="1634898"/>
          </a:xfrm>
          <a:prstGeom prst="rect">
            <a:avLst/>
          </a:prstGeom>
        </p:spPr>
        <p:txBody>
          <a:bodyPr anchor="t" rtlCol="false" tIns="0" lIns="0" bIns="0" rIns="0">
            <a:spAutoFit/>
          </a:bodyPr>
          <a:lstStyle/>
          <a:p>
            <a:pPr algn="just">
              <a:lnSpc>
                <a:spcPts val="6239"/>
              </a:lnSpc>
            </a:pPr>
            <a:r>
              <a:rPr lang="en-US" sz="6709">
                <a:solidFill>
                  <a:srgbClr val="00FFFF"/>
                </a:solidFill>
                <a:latin typeface="Zen Dots"/>
                <a:ea typeface="Zen Dots"/>
                <a:cs typeface="Zen Dots"/>
                <a:sym typeface="Zen Dots"/>
              </a:rPr>
              <a:t>TỔNG KẾT &amp; INSIGHT CHÍNH</a:t>
            </a:r>
          </a:p>
        </p:txBody>
      </p:sp>
      <p:sp>
        <p:nvSpPr>
          <p:cNvPr name="TextBox 15" id="15"/>
          <p:cNvSpPr txBox="true"/>
          <p:nvPr/>
        </p:nvSpPr>
        <p:spPr>
          <a:xfrm rot="0">
            <a:off x="16814409" y="864095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32</a:t>
            </a:r>
          </a:p>
        </p:txBody>
      </p:sp>
      <p:sp>
        <p:nvSpPr>
          <p:cNvPr name="TextBox 16" id="16"/>
          <p:cNvSpPr txBox="true"/>
          <p:nvPr/>
        </p:nvSpPr>
        <p:spPr>
          <a:xfrm rot="0">
            <a:off x="8998625" y="4943792"/>
            <a:ext cx="290751" cy="342265"/>
          </a:xfrm>
          <a:prstGeom prst="rect">
            <a:avLst/>
          </a:prstGeom>
        </p:spPr>
        <p:txBody>
          <a:bodyPr anchor="t" rtlCol="false" tIns="0" lIns="0" bIns="0" rIns="0">
            <a:spAutoFit/>
          </a:bodyPr>
          <a:lstStyle/>
          <a:p>
            <a:pPr algn="ctr">
              <a:lnSpc>
                <a:spcPts val="2659"/>
              </a:lnSpc>
              <a:spcBef>
                <a:spcPct val="0"/>
              </a:spcBef>
            </a:pPr>
            <a:r>
              <a:rPr lang="en-US" sz="1899" spc="3">
                <a:solidFill>
                  <a:srgbClr val="000000"/>
                </a:solidFill>
                <a:latin typeface="Poppins"/>
                <a:ea typeface="Poppins"/>
                <a:cs typeface="Poppins"/>
                <a:sym typeface="Poppins"/>
              </a:rPr>
              <a:t>ạo</a:t>
            </a:r>
          </a:p>
        </p:txBody>
      </p:sp>
      <p:sp>
        <p:nvSpPr>
          <p:cNvPr name="Freeform 17" id="17"/>
          <p:cNvSpPr/>
          <p:nvPr/>
        </p:nvSpPr>
        <p:spPr>
          <a:xfrm flipH="false" flipV="false" rot="0">
            <a:off x="13483948" y="5000942"/>
            <a:ext cx="14401793" cy="13668611"/>
          </a:xfrm>
          <a:custGeom>
            <a:avLst/>
            <a:gdLst/>
            <a:ahLst/>
            <a:cxnLst/>
            <a:rect r="r" b="b" t="t" l="l"/>
            <a:pathLst>
              <a:path h="13668611" w="14401793">
                <a:moveTo>
                  <a:pt x="0" y="0"/>
                </a:moveTo>
                <a:lnTo>
                  <a:pt x="14401793" y="0"/>
                </a:lnTo>
                <a:lnTo>
                  <a:pt x="14401793" y="13668612"/>
                </a:lnTo>
                <a:lnTo>
                  <a:pt x="0" y="136686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070">
                <a:alpha val="100000"/>
              </a:srgbClr>
            </a:gs>
            <a:gs pos="100000">
              <a:srgbClr val="00064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1529929" y="2933753"/>
            <a:ext cx="3086100" cy="5269946"/>
            <a:chOff x="0" y="0"/>
            <a:chExt cx="812800" cy="1387969"/>
          </a:xfrm>
        </p:grpSpPr>
        <p:sp>
          <p:nvSpPr>
            <p:cNvPr name="Freeform 4" id="4"/>
            <p:cNvSpPr/>
            <p:nvPr/>
          </p:nvSpPr>
          <p:spPr>
            <a:xfrm flipH="false" flipV="false" rot="0">
              <a:off x="0" y="0"/>
              <a:ext cx="812800" cy="1387969"/>
            </a:xfrm>
            <a:custGeom>
              <a:avLst/>
              <a:gdLst/>
              <a:ahLst/>
              <a:cxnLst/>
              <a:rect r="r" b="b" t="t" l="l"/>
              <a:pathLst>
                <a:path h="1387969" w="812800">
                  <a:moveTo>
                    <a:pt x="0" y="0"/>
                  </a:moveTo>
                  <a:lnTo>
                    <a:pt x="812800" y="0"/>
                  </a:lnTo>
                  <a:lnTo>
                    <a:pt x="812800" y="1387969"/>
                  </a:lnTo>
                  <a:lnTo>
                    <a:pt x="0" y="1387969"/>
                  </a:lnTo>
                  <a:close/>
                </a:path>
              </a:pathLst>
            </a:custGeom>
            <a:gradFill rotWithShape="true">
              <a:gsLst>
                <a:gs pos="0">
                  <a:srgbClr val="00E8FF">
                    <a:alpha val="100000"/>
                  </a:srgbClr>
                </a:gs>
                <a:gs pos="100000">
                  <a:srgbClr val="0076E4">
                    <a:alpha val="100000"/>
                  </a:srgbClr>
                </a:gs>
              </a:gsLst>
              <a:lin ang="5400000"/>
            </a:gradFill>
          </p:spPr>
        </p:sp>
        <p:sp>
          <p:nvSpPr>
            <p:cNvPr name="TextBox 5" id="5"/>
            <p:cNvSpPr txBox="true"/>
            <p:nvPr/>
          </p:nvSpPr>
          <p:spPr>
            <a:xfrm>
              <a:off x="0" y="-57150"/>
              <a:ext cx="812800" cy="1445119"/>
            </a:xfrm>
            <a:prstGeom prst="rect">
              <a:avLst/>
            </a:prstGeom>
          </p:spPr>
          <p:txBody>
            <a:bodyPr anchor="ctr" rtlCol="false" tIns="50800" lIns="50800" bIns="50800" rIns="50800"/>
            <a:lstStyle/>
            <a:p>
              <a:pPr algn="ctr">
                <a:lnSpc>
                  <a:spcPts val="2871"/>
                </a:lnSpc>
              </a:pPr>
            </a:p>
          </p:txBody>
        </p:sp>
      </p:grpSp>
      <p:grpSp>
        <p:nvGrpSpPr>
          <p:cNvPr name="Group 6" id="6"/>
          <p:cNvGrpSpPr/>
          <p:nvPr/>
        </p:nvGrpSpPr>
        <p:grpSpPr>
          <a:xfrm rot="0">
            <a:off x="11865716" y="2484866"/>
            <a:ext cx="6934340" cy="5718833"/>
            <a:chOff x="0" y="0"/>
            <a:chExt cx="1074311" cy="885997"/>
          </a:xfrm>
        </p:grpSpPr>
        <p:sp>
          <p:nvSpPr>
            <p:cNvPr name="Freeform 7" id="7"/>
            <p:cNvSpPr/>
            <p:nvPr/>
          </p:nvSpPr>
          <p:spPr>
            <a:xfrm flipH="false" flipV="false" rot="0">
              <a:off x="0" y="0"/>
              <a:ext cx="1074311" cy="885997"/>
            </a:xfrm>
            <a:custGeom>
              <a:avLst/>
              <a:gdLst/>
              <a:ahLst/>
              <a:cxnLst/>
              <a:rect r="r" b="b" t="t" l="l"/>
              <a:pathLst>
                <a:path h="885997" w="1074311">
                  <a:moveTo>
                    <a:pt x="0" y="0"/>
                  </a:moveTo>
                  <a:lnTo>
                    <a:pt x="1074311" y="0"/>
                  </a:lnTo>
                  <a:lnTo>
                    <a:pt x="1074311" y="885997"/>
                  </a:lnTo>
                  <a:lnTo>
                    <a:pt x="0" y="885997"/>
                  </a:lnTo>
                  <a:close/>
                </a:path>
              </a:pathLst>
            </a:custGeom>
            <a:blipFill>
              <a:blip r:embed="rId2"/>
              <a:stretch>
                <a:fillRect l="-15976" t="0" r="-15976" b="0"/>
              </a:stretch>
            </a:blipFill>
          </p:spPr>
        </p:sp>
      </p:grpSp>
      <p:sp>
        <p:nvSpPr>
          <p:cNvPr name="Freeform 8" id="8"/>
          <p:cNvSpPr/>
          <p:nvPr/>
        </p:nvSpPr>
        <p:spPr>
          <a:xfrm flipH="false" flipV="false" rot="0">
            <a:off x="-3480299" y="427466"/>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10" id="10"/>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1" id="11"/>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12" id="12"/>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3" id="13"/>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4" id="14"/>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grpSp>
        <p:nvGrpSpPr>
          <p:cNvPr name="Group 15" id="15"/>
          <p:cNvGrpSpPr/>
          <p:nvPr/>
        </p:nvGrpSpPr>
        <p:grpSpPr>
          <a:xfrm rot="0">
            <a:off x="1450824" y="2757678"/>
            <a:ext cx="9672650" cy="3613128"/>
            <a:chOff x="0" y="0"/>
            <a:chExt cx="2547529" cy="951606"/>
          </a:xfrm>
        </p:grpSpPr>
        <p:sp>
          <p:nvSpPr>
            <p:cNvPr name="Freeform 16" id="16"/>
            <p:cNvSpPr/>
            <p:nvPr/>
          </p:nvSpPr>
          <p:spPr>
            <a:xfrm flipH="false" flipV="false" rot="0">
              <a:off x="0" y="0"/>
              <a:ext cx="2547529" cy="951606"/>
            </a:xfrm>
            <a:custGeom>
              <a:avLst/>
              <a:gdLst/>
              <a:ahLst/>
              <a:cxnLst/>
              <a:rect r="r" b="b" t="t" l="l"/>
              <a:pathLst>
                <a:path h="951606" w="2547529">
                  <a:moveTo>
                    <a:pt x="80039" y="0"/>
                  </a:moveTo>
                  <a:lnTo>
                    <a:pt x="2467490" y="0"/>
                  </a:lnTo>
                  <a:cubicBezTo>
                    <a:pt x="2511694" y="0"/>
                    <a:pt x="2547529" y="35835"/>
                    <a:pt x="2547529" y="80039"/>
                  </a:cubicBezTo>
                  <a:lnTo>
                    <a:pt x="2547529" y="871566"/>
                  </a:lnTo>
                  <a:cubicBezTo>
                    <a:pt x="2547529" y="892794"/>
                    <a:pt x="2539097" y="913152"/>
                    <a:pt x="2524086" y="928163"/>
                  </a:cubicBezTo>
                  <a:cubicBezTo>
                    <a:pt x="2509076" y="943173"/>
                    <a:pt x="2488718" y="951606"/>
                    <a:pt x="2467490" y="951606"/>
                  </a:cubicBezTo>
                  <a:lnTo>
                    <a:pt x="80039" y="951606"/>
                  </a:lnTo>
                  <a:cubicBezTo>
                    <a:pt x="35835" y="951606"/>
                    <a:pt x="0" y="915771"/>
                    <a:pt x="0" y="871566"/>
                  </a:cubicBezTo>
                  <a:lnTo>
                    <a:pt x="0" y="80039"/>
                  </a:lnTo>
                  <a:cubicBezTo>
                    <a:pt x="0" y="35835"/>
                    <a:pt x="35835" y="0"/>
                    <a:pt x="80039" y="0"/>
                  </a:cubicBezTo>
                  <a:close/>
                </a:path>
              </a:pathLst>
            </a:custGeom>
            <a:solidFill>
              <a:srgbClr val="00FFFF"/>
            </a:solidFill>
          </p:spPr>
        </p:sp>
        <p:sp>
          <p:nvSpPr>
            <p:cNvPr name="TextBox 17" id="17"/>
            <p:cNvSpPr txBox="true"/>
            <p:nvPr/>
          </p:nvSpPr>
          <p:spPr>
            <a:xfrm>
              <a:off x="0" y="-180975"/>
              <a:ext cx="2547529" cy="113258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Dataset 4 – USDA Food Database</a:t>
              </a:r>
            </a:p>
          </p:txBody>
        </p:sp>
      </p:grpSp>
      <p:sp>
        <p:nvSpPr>
          <p:cNvPr name="TextBox 18" id="18"/>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33</a:t>
            </a:r>
          </a:p>
        </p:txBody>
      </p:sp>
    </p:spTree>
  </p:cSld>
  <p:clrMapOvr>
    <a:masterClrMapping/>
  </p:clrMapOvr>
</p:sld>
</file>

<file path=ppt/slides/slide34.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4510649"/>
            <a:ext cx="15781591" cy="3259223"/>
          </a:xfrm>
          <a:prstGeom prst="rect">
            <a:avLst/>
          </a:prstGeom>
        </p:spPr>
        <p:txBody>
          <a:bodyPr anchor="t" rtlCol="false" tIns="0" lIns="0" bIns="0" rIns="0">
            <a:spAutoFit/>
          </a:bodyPr>
          <a:lstStyle/>
          <a:p>
            <a:pPr algn="l" marL="658665" indent="-329333" lvl="1">
              <a:lnSpc>
                <a:spcPts val="4271"/>
              </a:lnSpc>
              <a:spcBef>
                <a:spcPct val="0"/>
              </a:spcBef>
              <a:buFont typeface="Arial"/>
              <a:buChar char="•"/>
            </a:pPr>
            <a:r>
              <a:rPr lang="en-US" sz="3050" spc="6">
                <a:solidFill>
                  <a:srgbClr val="FFFFFF"/>
                </a:solidFill>
                <a:latin typeface="Poppins"/>
                <a:ea typeface="Poppins"/>
                <a:cs typeface="Poppins"/>
                <a:sym typeface="Poppins"/>
              </a:rPr>
              <a:t>Làm quen và xử lý d</a:t>
            </a:r>
            <a:r>
              <a:rPr lang="en-US" sz="3050" spc="6">
                <a:solidFill>
                  <a:srgbClr val="FFFFFF"/>
                </a:solidFill>
                <a:latin typeface="Poppins"/>
                <a:ea typeface="Poppins"/>
                <a:cs typeface="Poppins"/>
                <a:sym typeface="Poppins"/>
              </a:rPr>
              <a:t>ữ liệ</a:t>
            </a:r>
            <a:r>
              <a:rPr lang="en-US" sz="3050" spc="6">
                <a:solidFill>
                  <a:srgbClr val="FFFFFF"/>
                </a:solidFill>
                <a:latin typeface="Poppins"/>
                <a:ea typeface="Poppins"/>
                <a:cs typeface="Poppins"/>
                <a:sym typeface="Poppins"/>
              </a:rPr>
              <a:t>u JSON dạng phức tạp (nested JSON).</a:t>
            </a:r>
          </a:p>
          <a:p>
            <a:pPr algn="l" marL="658665" indent="-329333" lvl="1">
              <a:lnSpc>
                <a:spcPts val="4271"/>
              </a:lnSpc>
              <a:spcBef>
                <a:spcPct val="0"/>
              </a:spcBef>
              <a:buFont typeface="Arial"/>
              <a:buChar char="•"/>
            </a:pPr>
            <a:r>
              <a:rPr lang="en-US" sz="3050" spc="6">
                <a:solidFill>
                  <a:srgbClr val="FFFFFF"/>
                </a:solidFill>
                <a:latin typeface="Poppins"/>
                <a:ea typeface="Poppins"/>
                <a:cs typeface="Poppins"/>
                <a:sym typeface="Poppins"/>
              </a:rPr>
              <a:t>Trích xuất, làm phẳng và kết hợp thông tin thực phẩm với dữ liệu dinh dưỡng.</a:t>
            </a:r>
          </a:p>
          <a:p>
            <a:pPr algn="l" marL="658665" indent="-329333" lvl="1">
              <a:lnSpc>
                <a:spcPts val="4271"/>
              </a:lnSpc>
              <a:spcBef>
                <a:spcPct val="0"/>
              </a:spcBef>
              <a:buFont typeface="Arial"/>
              <a:buChar char="•"/>
            </a:pPr>
            <a:r>
              <a:rPr lang="en-US" sz="3050" spc="6">
                <a:solidFill>
                  <a:srgbClr val="FFFFFF"/>
                </a:solidFill>
                <a:latin typeface="Poppins"/>
                <a:ea typeface="Poppins"/>
                <a:cs typeface="Poppins"/>
                <a:sym typeface="Poppins"/>
              </a:rPr>
              <a:t>Phân tích thống kê để tìm ra các nhóm thực phẩm và thực phẩm giàu dinh dưỡng nhất.</a:t>
            </a:r>
          </a:p>
          <a:p>
            <a:pPr algn="l" marL="658665" indent="-329333" lvl="1">
              <a:lnSpc>
                <a:spcPts val="4271"/>
              </a:lnSpc>
              <a:spcBef>
                <a:spcPct val="0"/>
              </a:spcBef>
              <a:buFont typeface="Arial"/>
              <a:buChar char="•"/>
            </a:pPr>
            <a:r>
              <a:rPr lang="en-US" sz="3050" spc="6">
                <a:solidFill>
                  <a:srgbClr val="FFFFFF"/>
                </a:solidFill>
                <a:latin typeface="Poppins"/>
                <a:ea typeface="Poppins"/>
                <a:cs typeface="Poppins"/>
                <a:sym typeface="Poppins"/>
              </a:rPr>
              <a:t>Rèn l</a:t>
            </a:r>
            <a:r>
              <a:rPr lang="en-US" sz="3050" spc="6">
                <a:solidFill>
                  <a:srgbClr val="FFFFFF"/>
                </a:solidFill>
                <a:latin typeface="Poppins"/>
                <a:ea typeface="Poppins"/>
                <a:cs typeface="Poppins"/>
                <a:sym typeface="Poppins"/>
              </a:rPr>
              <a:t>uyện kỹ năng xử lý dữ liệu thực tế bằng thư viện pandas trong Python.</a:t>
            </a:r>
          </a:p>
          <a:p>
            <a:pPr algn="l">
              <a:lnSpc>
                <a:spcPts val="4271"/>
              </a:lnSpc>
              <a:spcBef>
                <a:spcPct val="0"/>
              </a:spcBef>
            </a:pPr>
          </a:p>
        </p:txBody>
      </p:sp>
      <p:grpSp>
        <p:nvGrpSpPr>
          <p:cNvPr name="Group 3" id="3"/>
          <p:cNvGrpSpPr/>
          <p:nvPr/>
        </p:nvGrpSpPr>
        <p:grpSpPr>
          <a:xfrm rot="0">
            <a:off x="1028700" y="261466"/>
            <a:ext cx="15878682" cy="1534467"/>
            <a:chOff x="0" y="0"/>
            <a:chExt cx="4182040" cy="404140"/>
          </a:xfrm>
        </p:grpSpPr>
        <p:sp>
          <p:nvSpPr>
            <p:cNvPr name="Freeform 4" id="4"/>
            <p:cNvSpPr/>
            <p:nvPr/>
          </p:nvSpPr>
          <p:spPr>
            <a:xfrm flipH="false" flipV="false" rot="0">
              <a:off x="0" y="0"/>
              <a:ext cx="4182040" cy="404140"/>
            </a:xfrm>
            <a:custGeom>
              <a:avLst/>
              <a:gdLst/>
              <a:ahLst/>
              <a:cxnLst/>
              <a:rect r="r" b="b" t="t" l="l"/>
              <a:pathLst>
                <a:path h="404140" w="41820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name="TextBox 5" id="5"/>
            <p:cNvSpPr txBox="true"/>
            <p:nvPr/>
          </p:nvSpPr>
          <p:spPr>
            <a:xfrm>
              <a:off x="0" y="-85725"/>
              <a:ext cx="4182040"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Data 4 - Giới thiệu và Mục tiêu Dự án</a:t>
              </a:r>
            </a:p>
          </p:txBody>
        </p:sp>
      </p:grpSp>
      <p:sp>
        <p:nvSpPr>
          <p:cNvPr name="TextBox 6" id="6"/>
          <p:cNvSpPr txBox="true"/>
          <p:nvPr/>
        </p:nvSpPr>
        <p:spPr>
          <a:xfrm rot="0">
            <a:off x="1304912" y="2864023"/>
            <a:ext cx="15326257"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Phân tích Dữ liệu Dinh dưỡng từ USDA Food Database</a:t>
            </a:r>
          </a:p>
        </p:txBody>
      </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304912" y="2176363"/>
            <a:ext cx="9256361"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Đọc dữ liệu từ nguồn Internet</a:t>
            </a:r>
          </a:p>
        </p:txBody>
      </p:sp>
      <p:sp>
        <p:nvSpPr>
          <p:cNvPr name="TextBox 3" id="3"/>
          <p:cNvSpPr txBox="true"/>
          <p:nvPr/>
        </p:nvSpPr>
        <p:spPr>
          <a:xfrm rot="0">
            <a:off x="645660" y="3564766"/>
            <a:ext cx="16996680" cy="2428926"/>
          </a:xfrm>
          <a:prstGeom prst="rect">
            <a:avLst/>
          </a:prstGeom>
        </p:spPr>
        <p:txBody>
          <a:bodyPr anchor="t" rtlCol="false" tIns="0" lIns="0" bIns="0" rIns="0">
            <a:spAutoFit/>
          </a:bodyPr>
          <a:lstStyle/>
          <a:p>
            <a:pPr algn="l">
              <a:lnSpc>
                <a:spcPts val="3802"/>
              </a:lnSpc>
              <a:spcBef>
                <a:spcPct val="0"/>
              </a:spcBef>
            </a:pPr>
            <a:r>
              <a:rPr lang="en-US" sz="2716" spc="5">
                <a:solidFill>
                  <a:srgbClr val="FFFFFF"/>
                </a:solidFill>
                <a:latin typeface="Poppins"/>
                <a:ea typeface="Poppins"/>
                <a:cs typeface="Poppins"/>
                <a:sym typeface="Poppins"/>
              </a:rPr>
              <a:t>Định</a:t>
            </a:r>
            <a:r>
              <a:rPr lang="en-US" sz="2716" spc="5">
                <a:solidFill>
                  <a:srgbClr val="FFFFFF"/>
                </a:solidFill>
                <a:latin typeface="Poppins"/>
                <a:ea typeface="Poppins"/>
                <a:cs typeface="Poppins"/>
                <a:sym typeface="Poppins"/>
              </a:rPr>
              <a:t> dạng: JSON, chứa thông tin chi tiết về thành phần dinh dưỡng của hàng nghìn loại thực phẩm.</a:t>
            </a:r>
          </a:p>
          <a:p>
            <a:pPr algn="l">
              <a:lnSpc>
                <a:spcPts val="3802"/>
              </a:lnSpc>
              <a:spcBef>
                <a:spcPct val="0"/>
              </a:spcBef>
            </a:pPr>
            <a:r>
              <a:rPr lang="en-US" sz="2716" spc="5">
                <a:solidFill>
                  <a:srgbClr val="FFFFFF"/>
                </a:solidFill>
                <a:latin typeface="Poppins"/>
                <a:ea typeface="Poppins"/>
                <a:cs typeface="Poppins"/>
                <a:sym typeface="Poppins"/>
              </a:rPr>
              <a:t>Cấu trúc mỗi bản ghi:</a:t>
            </a:r>
          </a:p>
          <a:p>
            <a:pPr algn="l" marL="586467" indent="-293233" lvl="1">
              <a:lnSpc>
                <a:spcPts val="3802"/>
              </a:lnSpc>
              <a:spcBef>
                <a:spcPct val="0"/>
              </a:spcBef>
              <a:buFont typeface="Arial"/>
              <a:buChar char="•"/>
            </a:pPr>
            <a:r>
              <a:rPr lang="en-US" sz="2716" spc="5">
                <a:solidFill>
                  <a:srgbClr val="FFFFFF"/>
                </a:solidFill>
                <a:latin typeface="Poppins"/>
                <a:ea typeface="Poppins"/>
                <a:cs typeface="Poppins"/>
                <a:sym typeface="Poppins"/>
              </a:rPr>
              <a:t>Thông tin định danh (tên, nhóm, nhà sản xuất).</a:t>
            </a:r>
          </a:p>
          <a:p>
            <a:pPr algn="l" marL="586467" indent="-293233" lvl="1">
              <a:lnSpc>
                <a:spcPts val="3802"/>
              </a:lnSpc>
              <a:spcBef>
                <a:spcPct val="0"/>
              </a:spcBef>
              <a:buFont typeface="Arial"/>
              <a:buChar char="•"/>
            </a:pPr>
            <a:r>
              <a:rPr lang="en-US" sz="2716" spc="5">
                <a:solidFill>
                  <a:srgbClr val="FFFFFF"/>
                </a:solidFill>
                <a:latin typeface="Poppins"/>
                <a:ea typeface="Poppins"/>
                <a:cs typeface="Poppins"/>
                <a:sym typeface="Poppins"/>
              </a:rPr>
              <a:t>Danh</a:t>
            </a:r>
            <a:r>
              <a:rPr lang="en-US" sz="2716" spc="5">
                <a:solidFill>
                  <a:srgbClr val="FFFFFF"/>
                </a:solidFill>
                <a:latin typeface="Poppins"/>
                <a:ea typeface="Poppins"/>
                <a:cs typeface="Poppins"/>
                <a:sym typeface="Poppins"/>
              </a:rPr>
              <a:t> sách foodNutrients: chi tiết về tên, đơn vị và giá trị các chất dinh dưỡng.</a:t>
            </a:r>
          </a:p>
          <a:p>
            <a:pPr algn="l" marL="586467" indent="-293233" lvl="1">
              <a:lnSpc>
                <a:spcPts val="3802"/>
              </a:lnSpc>
              <a:spcBef>
                <a:spcPct val="0"/>
              </a:spcBef>
              <a:buFont typeface="Arial"/>
              <a:buChar char="•"/>
            </a:pPr>
            <a:r>
              <a:rPr lang="en-US" sz="2716" spc="5">
                <a:solidFill>
                  <a:srgbClr val="FFFFFF"/>
                </a:solidFill>
                <a:latin typeface="Poppins"/>
                <a:ea typeface="Poppins"/>
                <a:cs typeface="Poppins"/>
                <a:sym typeface="Poppins"/>
              </a:rPr>
              <a:t>Danh sách foodPortions: mô tả các khẩu phần ăn tương ứng.</a:t>
            </a:r>
          </a:p>
        </p:txBody>
      </p:sp>
      <p:grpSp>
        <p:nvGrpSpPr>
          <p:cNvPr name="Group 4" id="4"/>
          <p:cNvGrpSpPr/>
          <p:nvPr/>
        </p:nvGrpSpPr>
        <p:grpSpPr>
          <a:xfrm rot="0">
            <a:off x="1028700" y="261466"/>
            <a:ext cx="15878682" cy="1534467"/>
            <a:chOff x="0" y="0"/>
            <a:chExt cx="4182040" cy="404140"/>
          </a:xfrm>
        </p:grpSpPr>
        <p:sp>
          <p:nvSpPr>
            <p:cNvPr name="Freeform 5" id="5"/>
            <p:cNvSpPr/>
            <p:nvPr/>
          </p:nvSpPr>
          <p:spPr>
            <a:xfrm flipH="false" flipV="false" rot="0">
              <a:off x="0" y="0"/>
              <a:ext cx="4182040" cy="404140"/>
            </a:xfrm>
            <a:custGeom>
              <a:avLst/>
              <a:gdLst/>
              <a:ahLst/>
              <a:cxnLst/>
              <a:rect r="r" b="b" t="t" l="l"/>
              <a:pathLst>
                <a:path h="404140" w="41820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name="TextBox 6" id="6"/>
            <p:cNvSpPr txBox="true"/>
            <p:nvPr/>
          </p:nvSpPr>
          <p:spPr>
            <a:xfrm>
              <a:off x="0" y="-85725"/>
              <a:ext cx="4182040"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Data 4 - Tổng quan về Nguồn dữ liệu</a:t>
              </a:r>
            </a:p>
          </p:txBody>
        </p:sp>
      </p:gr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35</a:t>
            </a:r>
          </a:p>
        </p:txBody>
      </p:sp>
      <p:sp>
        <p:nvSpPr>
          <p:cNvPr name="TextBox 8" id="8"/>
          <p:cNvSpPr txBox="true"/>
          <p:nvPr/>
        </p:nvSpPr>
        <p:spPr>
          <a:xfrm rot="0">
            <a:off x="1028700" y="2793000"/>
            <a:ext cx="15895850" cy="857491"/>
          </a:xfrm>
          <a:prstGeom prst="rect">
            <a:avLst/>
          </a:prstGeom>
        </p:spPr>
        <p:txBody>
          <a:bodyPr anchor="t" rtlCol="false" tIns="0" lIns="0" bIns="0" rIns="0">
            <a:spAutoFit/>
          </a:bodyPr>
          <a:lstStyle/>
          <a:p>
            <a:pPr algn="ctr">
              <a:lnSpc>
                <a:spcPts val="6811"/>
              </a:lnSpc>
              <a:spcBef>
                <a:spcPct val="0"/>
              </a:spcBef>
            </a:pPr>
            <a:r>
              <a:rPr lang="en-US" sz="4865" spc="-228">
                <a:solidFill>
                  <a:srgbClr val="E49F08"/>
                </a:solidFill>
                <a:latin typeface="Times New Roman"/>
                <a:ea typeface="Times New Roman"/>
                <a:cs typeface="Times New Roman"/>
                <a:sym typeface="Times New Roman"/>
              </a:rPr>
              <a:t>Nguồn : </a:t>
            </a:r>
            <a:r>
              <a:rPr lang="en-US" sz="4865" spc="-228">
                <a:solidFill>
                  <a:srgbClr val="E49F08"/>
                </a:solidFill>
                <a:latin typeface="Times New Roman"/>
                <a:ea typeface="Times New Roman"/>
                <a:cs typeface="Times New Roman"/>
                <a:sym typeface="Times New Roman"/>
              </a:rPr>
              <a:t>Do Bộ Nông nghiệp Hoa Kỳ (USDA) công bố công khai.</a:t>
            </a:r>
          </a:p>
        </p:txBody>
      </p:sp>
      <p:sp>
        <p:nvSpPr>
          <p:cNvPr name="Freeform 9" id="9"/>
          <p:cNvSpPr/>
          <p:nvPr/>
        </p:nvSpPr>
        <p:spPr>
          <a:xfrm flipH="false" flipV="false" rot="0">
            <a:off x="1028700" y="6137290"/>
            <a:ext cx="15073392" cy="3422634"/>
          </a:xfrm>
          <a:custGeom>
            <a:avLst/>
            <a:gdLst/>
            <a:ahLst/>
            <a:cxnLst/>
            <a:rect r="r" b="b" t="t" l="l"/>
            <a:pathLst>
              <a:path h="3422634" w="15073392">
                <a:moveTo>
                  <a:pt x="0" y="0"/>
                </a:moveTo>
                <a:lnTo>
                  <a:pt x="15073392" y="0"/>
                </a:lnTo>
                <a:lnTo>
                  <a:pt x="15073392" y="3422635"/>
                </a:lnTo>
                <a:lnTo>
                  <a:pt x="0" y="3422635"/>
                </a:lnTo>
                <a:lnTo>
                  <a:pt x="0" y="0"/>
                </a:lnTo>
                <a:close/>
              </a:path>
            </a:pathLst>
          </a:custGeom>
          <a:blipFill>
            <a:blip r:embed="rId2"/>
            <a:stretch>
              <a:fillRect l="0" t="-42911" r="0" b="-4623"/>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261466"/>
            <a:ext cx="15878682" cy="1534467"/>
            <a:chOff x="0" y="0"/>
            <a:chExt cx="4182040" cy="404140"/>
          </a:xfrm>
        </p:grpSpPr>
        <p:sp>
          <p:nvSpPr>
            <p:cNvPr name="Freeform 3" id="3"/>
            <p:cNvSpPr/>
            <p:nvPr/>
          </p:nvSpPr>
          <p:spPr>
            <a:xfrm flipH="false" flipV="false" rot="0">
              <a:off x="0" y="0"/>
              <a:ext cx="4182040" cy="404140"/>
            </a:xfrm>
            <a:custGeom>
              <a:avLst/>
              <a:gdLst/>
              <a:ahLst/>
              <a:cxnLst/>
              <a:rect r="r" b="b" t="t" l="l"/>
              <a:pathLst>
                <a:path h="404140" w="41820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name="TextBox 4" id="4"/>
            <p:cNvSpPr txBox="true"/>
            <p:nvPr/>
          </p:nvSpPr>
          <p:spPr>
            <a:xfrm>
              <a:off x="0" y="-85725"/>
              <a:ext cx="4182040"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Data 4 -  Quy trình Xử lý Dữ liệu (Data Wrangling)</a:t>
              </a:r>
            </a:p>
          </p:txBody>
        </p:sp>
      </p:grpSp>
      <p:sp>
        <p:nvSpPr>
          <p:cNvPr name="Freeform 5" id="5"/>
          <p:cNvSpPr/>
          <p:nvPr/>
        </p:nvSpPr>
        <p:spPr>
          <a:xfrm flipH="false" flipV="false" rot="0">
            <a:off x="9499529" y="3247935"/>
            <a:ext cx="8373817" cy="4891216"/>
          </a:xfrm>
          <a:custGeom>
            <a:avLst/>
            <a:gdLst/>
            <a:ahLst/>
            <a:cxnLst/>
            <a:rect r="r" b="b" t="t" l="l"/>
            <a:pathLst>
              <a:path h="4891216" w="8373817">
                <a:moveTo>
                  <a:pt x="0" y="0"/>
                </a:moveTo>
                <a:lnTo>
                  <a:pt x="8373817" y="0"/>
                </a:lnTo>
                <a:lnTo>
                  <a:pt x="8373817" y="4891216"/>
                </a:lnTo>
                <a:lnTo>
                  <a:pt x="0" y="4891216"/>
                </a:lnTo>
                <a:lnTo>
                  <a:pt x="0" y="0"/>
                </a:lnTo>
                <a:close/>
              </a:path>
            </a:pathLst>
          </a:custGeom>
          <a:blipFill>
            <a:blip r:embed="rId2"/>
            <a:stretch>
              <a:fillRect l="-19517" t="0" r="-9334" b="0"/>
            </a:stretch>
          </a:blipFill>
        </p:spPr>
      </p:sp>
      <p:sp>
        <p:nvSpPr>
          <p:cNvPr name="TextBox 6" id="6"/>
          <p:cNvSpPr txBox="true"/>
          <p:nvPr/>
        </p:nvSpPr>
        <p:spPr>
          <a:xfrm rot="0">
            <a:off x="1028700" y="1872134"/>
            <a:ext cx="9475755"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Bước làm sạch và Ghép nối Dữ liệu</a:t>
            </a:r>
          </a:p>
        </p:txBody>
      </p:sp>
      <p:sp>
        <p:nvSpPr>
          <p:cNvPr name="TextBox 7" id="7"/>
          <p:cNvSpPr txBox="true"/>
          <p:nvPr/>
        </p:nvSpPr>
        <p:spPr>
          <a:xfrm rot="0">
            <a:off x="736175" y="2804510"/>
            <a:ext cx="9080257" cy="6453790"/>
          </a:xfrm>
          <a:prstGeom prst="rect">
            <a:avLst/>
          </a:prstGeom>
        </p:spPr>
        <p:txBody>
          <a:bodyPr anchor="t" rtlCol="false" tIns="0" lIns="0" bIns="0" rIns="0">
            <a:spAutoFit/>
          </a:bodyPr>
          <a:lstStyle/>
          <a:p>
            <a:pPr algn="l">
              <a:lnSpc>
                <a:spcPts val="3904"/>
              </a:lnSpc>
              <a:spcBef>
                <a:spcPct val="0"/>
              </a:spcBef>
            </a:pPr>
            <a:r>
              <a:rPr lang="en-US" sz="2788" spc="5">
                <a:solidFill>
                  <a:srgbClr val="FFFFFF"/>
                </a:solidFill>
                <a:latin typeface="Poppins"/>
                <a:ea typeface="Poppins"/>
                <a:cs typeface="Poppins"/>
                <a:sym typeface="Poppins"/>
              </a:rPr>
              <a:t>Quy trình: </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Bước 1: Nạp dữ liệu từ file JSON vào Python.</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Bước 2: Trích xuất thông tin chung của từng thực phẩm vào một bảng (bảng info).</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Bước 3: Trích xuất chi tiết dinh dưỡng của mỗi thực phẩm vào một bảng riêng (bảng nutrients).</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Bước 4: Chuẩn hóa tên cột để dễ nhận biết và tránh trùng lặp.</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Bước 5: Gộp hai bảng info và nutrients thành một bảng dữ liệu hoàn chỉnh (ndata) để sẵn sàng cho phân tích.</a:t>
            </a:r>
          </a:p>
          <a:p>
            <a:pPr algn="l">
              <a:lnSpc>
                <a:spcPts val="3904"/>
              </a:lnSpc>
              <a:spcBef>
                <a:spcPct val="0"/>
              </a:spcBef>
            </a:pPr>
          </a:p>
        </p:txBody>
      </p:sp>
      <p:sp>
        <p:nvSpPr>
          <p:cNvPr name="TextBox 8" id="8"/>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36</a:t>
            </a:r>
          </a:p>
        </p:txBody>
      </p:sp>
    </p:spTree>
  </p:cSld>
  <p:clrMapOvr>
    <a:masterClrMapping/>
  </p:clrMapOvr>
</p:sld>
</file>

<file path=ppt/slides/slide37.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028700" y="1872134"/>
            <a:ext cx="13969716"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Các Nhóm Thực phẩm Phổ biến nhất trong Dataset :</a:t>
            </a:r>
          </a:p>
        </p:txBody>
      </p:sp>
      <p:sp>
        <p:nvSpPr>
          <p:cNvPr name="TextBox 3" id="3"/>
          <p:cNvSpPr txBox="true"/>
          <p:nvPr/>
        </p:nvSpPr>
        <p:spPr>
          <a:xfrm rot="0">
            <a:off x="1028700" y="3533513"/>
            <a:ext cx="16661895" cy="4727671"/>
          </a:xfrm>
          <a:prstGeom prst="rect">
            <a:avLst/>
          </a:prstGeom>
        </p:spPr>
        <p:txBody>
          <a:bodyPr anchor="t" rtlCol="false" tIns="0" lIns="0" bIns="0" rIns="0">
            <a:spAutoFit/>
          </a:bodyPr>
          <a:lstStyle/>
          <a:p>
            <a:pPr algn="l">
              <a:lnSpc>
                <a:spcPts val="4139"/>
              </a:lnSpc>
              <a:spcBef>
                <a:spcPct val="0"/>
              </a:spcBef>
            </a:pPr>
            <a:r>
              <a:rPr lang="en-US" sz="2957" spc="5">
                <a:solidFill>
                  <a:srgbClr val="FFFFFF"/>
                </a:solidFill>
                <a:latin typeface="Poppins"/>
                <a:ea typeface="Poppins"/>
                <a:cs typeface="Poppins"/>
                <a:sym typeface="Poppins"/>
              </a:rPr>
              <a:t>Phát</a:t>
            </a:r>
            <a:r>
              <a:rPr lang="en-US" sz="2957" spc="5">
                <a:solidFill>
                  <a:srgbClr val="FFFFFF"/>
                </a:solidFill>
                <a:latin typeface="Poppins"/>
                <a:ea typeface="Poppins"/>
                <a:cs typeface="Poppins"/>
                <a:sym typeface="Poppins"/>
              </a:rPr>
              <a:t> hiện:</a:t>
            </a:r>
            <a:r>
              <a:rPr lang="en-US" sz="2957" spc="5">
                <a:solidFill>
                  <a:srgbClr val="FFFFFF"/>
                </a:solidFill>
                <a:latin typeface="Poppins"/>
                <a:ea typeface="Poppins"/>
                <a:cs typeface="Poppins"/>
                <a:sym typeface="Poppins"/>
              </a:rPr>
              <a:t> Thống kê tần suất cho thấy 5 nhóm có số lượng thực phẩm nhiều nhất là:</a:t>
            </a:r>
          </a:p>
          <a:p>
            <a:pPr algn="l" marL="638418" indent="-319209" lvl="1">
              <a:lnSpc>
                <a:spcPts val="4139"/>
              </a:lnSpc>
              <a:spcBef>
                <a:spcPct val="0"/>
              </a:spcBef>
              <a:buFont typeface="Arial"/>
              <a:buChar char="•"/>
            </a:pPr>
            <a:r>
              <a:rPr lang="en-US" sz="2957" spc="5">
                <a:solidFill>
                  <a:srgbClr val="FFFFFF"/>
                </a:solidFill>
                <a:latin typeface="Poppins"/>
                <a:ea typeface="Poppins"/>
                <a:cs typeface="Poppins"/>
                <a:sym typeface="Poppins"/>
              </a:rPr>
              <a:t>Rau và các sản phẩm từ rau (Vegetables and Vegetable Products).</a:t>
            </a:r>
          </a:p>
          <a:p>
            <a:pPr algn="l" marL="638418" indent="-319209" lvl="1">
              <a:lnSpc>
                <a:spcPts val="4139"/>
              </a:lnSpc>
              <a:spcBef>
                <a:spcPct val="0"/>
              </a:spcBef>
              <a:buFont typeface="Arial"/>
              <a:buChar char="•"/>
            </a:pPr>
            <a:r>
              <a:rPr lang="en-US" sz="2957" spc="5">
                <a:solidFill>
                  <a:srgbClr val="FFFFFF"/>
                </a:solidFill>
                <a:latin typeface="Poppins"/>
                <a:ea typeface="Poppins"/>
                <a:cs typeface="Poppins"/>
                <a:sym typeface="Poppins"/>
              </a:rPr>
              <a:t>Các sản phẩm từ thịt bò (Beef Products)</a:t>
            </a:r>
          </a:p>
          <a:p>
            <a:pPr algn="l" marL="638418" indent="-319209" lvl="1">
              <a:lnSpc>
                <a:spcPts val="4139"/>
              </a:lnSpc>
              <a:spcBef>
                <a:spcPct val="0"/>
              </a:spcBef>
              <a:buFont typeface="Arial"/>
              <a:buChar char="•"/>
            </a:pPr>
            <a:r>
              <a:rPr lang="en-US" sz="2957" spc="5">
                <a:solidFill>
                  <a:srgbClr val="FFFFFF"/>
                </a:solidFill>
                <a:latin typeface="Poppins"/>
                <a:ea typeface="Poppins"/>
                <a:cs typeface="Poppins"/>
                <a:sym typeface="Poppins"/>
              </a:rPr>
              <a:t>Các sản phẩm nướng (Baked Products).</a:t>
            </a:r>
          </a:p>
          <a:p>
            <a:pPr algn="l" marL="638418" indent="-319209" lvl="1">
              <a:lnSpc>
                <a:spcPts val="4139"/>
              </a:lnSpc>
              <a:spcBef>
                <a:spcPct val="0"/>
              </a:spcBef>
              <a:buFont typeface="Arial"/>
              <a:buChar char="•"/>
            </a:pPr>
            <a:r>
              <a:rPr lang="en-US" sz="2957" spc="5">
                <a:solidFill>
                  <a:srgbClr val="FFFFFF"/>
                </a:solidFill>
                <a:latin typeface="Poppins"/>
                <a:ea typeface="Poppins"/>
                <a:cs typeface="Poppins"/>
                <a:sym typeface="Poppins"/>
              </a:rPr>
              <a:t>Thực</a:t>
            </a:r>
            <a:r>
              <a:rPr lang="en-US" sz="2957" spc="5">
                <a:solidFill>
                  <a:srgbClr val="FFFFFF"/>
                </a:solidFill>
                <a:latin typeface="Poppins"/>
                <a:ea typeface="Poppins"/>
                <a:cs typeface="Poppins"/>
                <a:sym typeface="Poppins"/>
              </a:rPr>
              <a:t> phẩm ăn sáng (Breakfast)</a:t>
            </a:r>
          </a:p>
          <a:p>
            <a:pPr algn="l" marL="638418" indent="-319209" lvl="1">
              <a:lnSpc>
                <a:spcPts val="4139"/>
              </a:lnSpc>
              <a:spcBef>
                <a:spcPct val="0"/>
              </a:spcBef>
              <a:buFont typeface="Arial"/>
              <a:buChar char="•"/>
            </a:pPr>
            <a:r>
              <a:rPr lang="en-US" sz="2957" spc="5">
                <a:solidFill>
                  <a:srgbClr val="FFFFFF"/>
                </a:solidFill>
                <a:latin typeface="Poppins"/>
                <a:ea typeface="Poppins"/>
                <a:cs typeface="Poppins"/>
                <a:sym typeface="Poppins"/>
              </a:rPr>
              <a:t>Ngũ cốc (Cereals)</a:t>
            </a:r>
          </a:p>
          <a:p>
            <a:pPr algn="l" marL="638418" indent="-319209" lvl="1">
              <a:lnSpc>
                <a:spcPts val="4139"/>
              </a:lnSpc>
              <a:spcBef>
                <a:spcPct val="0"/>
              </a:spcBef>
              <a:buFont typeface="Arial"/>
              <a:buChar char="•"/>
            </a:pPr>
            <a:r>
              <a:rPr lang="en-US" sz="2957" spc="5">
                <a:solidFill>
                  <a:srgbClr val="FFFFFF"/>
                </a:solidFill>
                <a:latin typeface="Poppins"/>
                <a:ea typeface="Poppins"/>
                <a:cs typeface="Poppins"/>
                <a:sym typeface="Poppins"/>
              </a:rPr>
              <a:t>Nhận xét: Dữ liệu của USDA có độ bao phủ tốt đối với các nhóm thực phẩm cơ bản như rau, thịt và ngũ cốc</a:t>
            </a:r>
          </a:p>
          <a:p>
            <a:pPr algn="l">
              <a:lnSpc>
                <a:spcPts val="4139"/>
              </a:lnSpc>
              <a:spcBef>
                <a:spcPct val="0"/>
              </a:spcBef>
            </a:pPr>
          </a:p>
        </p:txBody>
      </p:sp>
      <p:grpSp>
        <p:nvGrpSpPr>
          <p:cNvPr name="Group 4" id="4"/>
          <p:cNvGrpSpPr/>
          <p:nvPr/>
        </p:nvGrpSpPr>
        <p:grpSpPr>
          <a:xfrm rot="0">
            <a:off x="687421" y="261466"/>
            <a:ext cx="15878682" cy="1534467"/>
            <a:chOff x="0" y="0"/>
            <a:chExt cx="4182040" cy="404140"/>
          </a:xfrm>
        </p:grpSpPr>
        <p:sp>
          <p:nvSpPr>
            <p:cNvPr name="Freeform 5" id="5"/>
            <p:cNvSpPr/>
            <p:nvPr/>
          </p:nvSpPr>
          <p:spPr>
            <a:xfrm flipH="false" flipV="false" rot="0">
              <a:off x="0" y="0"/>
              <a:ext cx="4182040" cy="404140"/>
            </a:xfrm>
            <a:custGeom>
              <a:avLst/>
              <a:gdLst/>
              <a:ahLst/>
              <a:cxnLst/>
              <a:rect r="r" b="b" t="t" l="l"/>
              <a:pathLst>
                <a:path h="404140" w="41820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name="TextBox 6" id="6"/>
            <p:cNvSpPr txBox="true"/>
            <p:nvPr/>
          </p:nvSpPr>
          <p:spPr>
            <a:xfrm>
              <a:off x="0" y="-85725"/>
              <a:ext cx="4182040"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Data 4 - Phân tích 1 - Phân bố các Nhóm Thực phẩm</a:t>
              </a:r>
            </a:p>
          </p:txBody>
        </p:sp>
      </p:gr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261466"/>
            <a:ext cx="15878682" cy="1534467"/>
            <a:chOff x="0" y="0"/>
            <a:chExt cx="4182040" cy="404140"/>
          </a:xfrm>
        </p:grpSpPr>
        <p:sp>
          <p:nvSpPr>
            <p:cNvPr name="Freeform 3" id="3"/>
            <p:cNvSpPr/>
            <p:nvPr/>
          </p:nvSpPr>
          <p:spPr>
            <a:xfrm flipH="false" flipV="false" rot="0">
              <a:off x="0" y="0"/>
              <a:ext cx="4182040" cy="404140"/>
            </a:xfrm>
            <a:custGeom>
              <a:avLst/>
              <a:gdLst/>
              <a:ahLst/>
              <a:cxnLst/>
              <a:rect r="r" b="b" t="t" l="l"/>
              <a:pathLst>
                <a:path h="404140" w="41820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name="TextBox 4" id="4"/>
            <p:cNvSpPr txBox="true"/>
            <p:nvPr/>
          </p:nvSpPr>
          <p:spPr>
            <a:xfrm>
              <a:off x="0" y="-85725"/>
              <a:ext cx="4182040"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Data 4 - Phân tích 2 - Hàm lượng Kẽm (Zinc) theo Nhóm Thực phẩm</a:t>
              </a:r>
            </a:p>
          </p:txBody>
        </p:sp>
      </p:grpSp>
      <p:grpSp>
        <p:nvGrpSpPr>
          <p:cNvPr name="Group 5" id="5"/>
          <p:cNvGrpSpPr/>
          <p:nvPr/>
        </p:nvGrpSpPr>
        <p:grpSpPr>
          <a:xfrm rot="0">
            <a:off x="461498" y="2919067"/>
            <a:ext cx="6513705" cy="6319900"/>
            <a:chOff x="0" y="0"/>
            <a:chExt cx="1715544" cy="1664501"/>
          </a:xfrm>
        </p:grpSpPr>
        <p:sp>
          <p:nvSpPr>
            <p:cNvPr name="Freeform 6" id="6"/>
            <p:cNvSpPr/>
            <p:nvPr/>
          </p:nvSpPr>
          <p:spPr>
            <a:xfrm flipH="false" flipV="false" rot="0">
              <a:off x="0" y="0"/>
              <a:ext cx="1715544" cy="1664501"/>
            </a:xfrm>
            <a:custGeom>
              <a:avLst/>
              <a:gdLst/>
              <a:ahLst/>
              <a:cxnLst/>
              <a:rect r="r" b="b" t="t" l="l"/>
              <a:pathLst>
                <a:path h="1664501" w="1715544">
                  <a:moveTo>
                    <a:pt x="0" y="0"/>
                  </a:moveTo>
                  <a:lnTo>
                    <a:pt x="1715544" y="0"/>
                  </a:lnTo>
                  <a:lnTo>
                    <a:pt x="1715544" y="1664501"/>
                  </a:lnTo>
                  <a:lnTo>
                    <a:pt x="0" y="1664501"/>
                  </a:lnTo>
                  <a:close/>
                </a:path>
              </a:pathLst>
            </a:custGeom>
            <a:solidFill>
              <a:srgbClr val="FFFFFF"/>
            </a:solidFill>
          </p:spPr>
        </p:sp>
        <p:sp>
          <p:nvSpPr>
            <p:cNvPr name="TextBox 7" id="7"/>
            <p:cNvSpPr txBox="true"/>
            <p:nvPr/>
          </p:nvSpPr>
          <p:spPr>
            <a:xfrm>
              <a:off x="0" y="-57150"/>
              <a:ext cx="1715544" cy="1721651"/>
            </a:xfrm>
            <a:prstGeom prst="rect">
              <a:avLst/>
            </a:prstGeom>
          </p:spPr>
          <p:txBody>
            <a:bodyPr anchor="ctr" rtlCol="false" tIns="50800" lIns="50800" bIns="50800" rIns="50800"/>
            <a:lstStyle/>
            <a:p>
              <a:pPr algn="l">
                <a:lnSpc>
                  <a:spcPts val="4199"/>
                </a:lnSpc>
              </a:pPr>
              <a:r>
                <a:rPr lang="en-US" sz="2999" spc="5" b="true">
                  <a:solidFill>
                    <a:srgbClr val="000000"/>
                  </a:solidFill>
                  <a:latin typeface="Pridi Bold"/>
                  <a:ea typeface="Pridi Bold"/>
                  <a:cs typeface="Pridi Bold"/>
                  <a:sym typeface="Pridi Bold"/>
                </a:rPr>
                <a:t>Phương pháp:</a:t>
              </a:r>
              <a:r>
                <a:rPr lang="en-US" sz="2999" spc="5">
                  <a:solidFill>
                    <a:srgbClr val="000000"/>
                  </a:solidFill>
                  <a:latin typeface="Pridi"/>
                  <a:ea typeface="Pridi"/>
                  <a:cs typeface="Pridi"/>
                  <a:sym typeface="Pridi"/>
                </a:rPr>
                <a:t> Sử dụng giá trị trung vị (median) để đánh giá, nhằm tránh bị ảnh hưởng bởi các giá trị ngoại lai</a:t>
              </a:r>
            </a:p>
            <a:p>
              <a:pPr algn="l">
                <a:lnSpc>
                  <a:spcPts val="4199"/>
                </a:lnSpc>
              </a:pPr>
              <a:r>
                <a:rPr lang="en-US" sz="2999" spc="5" b="true">
                  <a:solidFill>
                    <a:srgbClr val="000000"/>
                  </a:solidFill>
                  <a:latin typeface="Pridi Bold"/>
                  <a:ea typeface="Pridi Bold"/>
                  <a:cs typeface="Pridi Bold"/>
                  <a:sym typeface="Pridi Bold"/>
                </a:rPr>
                <a:t>Kết quả:</a:t>
              </a:r>
            </a:p>
            <a:p>
              <a:pPr algn="l" marL="647695" indent="-323848" lvl="1">
                <a:lnSpc>
                  <a:spcPts val="4199"/>
                </a:lnSpc>
                <a:buFont typeface="Arial"/>
                <a:buChar char="•"/>
              </a:pPr>
              <a:r>
                <a:rPr lang="en-US" sz="2999">
                  <a:solidFill>
                    <a:srgbClr val="000000"/>
                  </a:solidFill>
                  <a:latin typeface="Pridi"/>
                  <a:ea typeface="Pridi"/>
                  <a:cs typeface="Pridi"/>
                  <a:sym typeface="Pridi"/>
                </a:rPr>
                <a:t>Nhóm "Beef Products" (Các sản phẩm từ thịt bò) có hàm lượng Kẽm trung vị cao nhất.</a:t>
              </a:r>
            </a:p>
            <a:p>
              <a:pPr algn="l" marL="647695" indent="-323848" lvl="1">
                <a:lnSpc>
                  <a:spcPts val="4199"/>
                </a:lnSpc>
                <a:buFont typeface="Arial"/>
                <a:buChar char="•"/>
              </a:pPr>
              <a:r>
                <a:rPr lang="en-US" sz="2999">
                  <a:solidFill>
                    <a:srgbClr val="000000"/>
                  </a:solidFill>
                  <a:latin typeface="Pridi"/>
                  <a:ea typeface="Pridi"/>
                  <a:cs typeface="Pridi"/>
                  <a:sym typeface="Pridi"/>
                </a:rPr>
                <a:t>Kết quả này hoàn toàn phù hợp với các kiến thức dinh dưỡng trong thực tế</a:t>
              </a:r>
            </a:p>
            <a:p>
              <a:pPr algn="ctr">
                <a:lnSpc>
                  <a:spcPts val="2800"/>
                </a:lnSpc>
              </a:pPr>
            </a:p>
          </p:txBody>
        </p:sp>
      </p:grpSp>
      <p:sp>
        <p:nvSpPr>
          <p:cNvPr name="Freeform 8" id="8"/>
          <p:cNvSpPr/>
          <p:nvPr/>
        </p:nvSpPr>
        <p:spPr>
          <a:xfrm flipH="false" flipV="false" rot="0">
            <a:off x="6975203" y="2919067"/>
            <a:ext cx="10950681" cy="6319900"/>
          </a:xfrm>
          <a:custGeom>
            <a:avLst/>
            <a:gdLst/>
            <a:ahLst/>
            <a:cxnLst/>
            <a:rect r="r" b="b" t="t" l="l"/>
            <a:pathLst>
              <a:path h="6319900" w="10950681">
                <a:moveTo>
                  <a:pt x="0" y="0"/>
                </a:moveTo>
                <a:lnTo>
                  <a:pt x="10950681" y="0"/>
                </a:lnTo>
                <a:lnTo>
                  <a:pt x="10950681" y="6319900"/>
                </a:lnTo>
                <a:lnTo>
                  <a:pt x="0" y="6319900"/>
                </a:lnTo>
                <a:lnTo>
                  <a:pt x="0" y="0"/>
                </a:lnTo>
                <a:close/>
              </a:path>
            </a:pathLst>
          </a:custGeom>
          <a:blipFill>
            <a:blip r:embed="rId2"/>
            <a:stretch>
              <a:fillRect l="-5088" t="0" r="-7247" b="0"/>
            </a:stretch>
          </a:blipFill>
        </p:spPr>
      </p:sp>
      <p:sp>
        <p:nvSpPr>
          <p:cNvPr name="TextBox 9" id="9"/>
          <p:cNvSpPr txBox="true"/>
          <p:nvPr/>
        </p:nvSpPr>
        <p:spPr>
          <a:xfrm rot="0">
            <a:off x="1265942" y="2026205"/>
            <a:ext cx="10840872"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Nhóm Thực phẩm nào giàu Kẽm nhất?</a:t>
            </a: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38</a:t>
            </a:r>
          </a:p>
        </p:txBody>
      </p:sp>
    </p:spTree>
  </p:cSld>
  <p:clrMapOvr>
    <a:masterClrMapping/>
  </p:clrMapOvr>
</p:sld>
</file>

<file path=ppt/slides/slide39.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65942" y="2196845"/>
            <a:ext cx="10670233"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Top Thực phẩm cho mỗi loại Axit Amin :</a:t>
            </a:r>
          </a:p>
        </p:txBody>
      </p:sp>
      <p:grpSp>
        <p:nvGrpSpPr>
          <p:cNvPr name="Group 3" id="3"/>
          <p:cNvGrpSpPr/>
          <p:nvPr/>
        </p:nvGrpSpPr>
        <p:grpSpPr>
          <a:xfrm rot="0">
            <a:off x="1028700" y="261466"/>
            <a:ext cx="15878682" cy="1534467"/>
            <a:chOff x="0" y="0"/>
            <a:chExt cx="4182040" cy="404140"/>
          </a:xfrm>
        </p:grpSpPr>
        <p:sp>
          <p:nvSpPr>
            <p:cNvPr name="Freeform 4" id="4"/>
            <p:cNvSpPr/>
            <p:nvPr/>
          </p:nvSpPr>
          <p:spPr>
            <a:xfrm flipH="false" flipV="false" rot="0">
              <a:off x="0" y="0"/>
              <a:ext cx="4182040" cy="404140"/>
            </a:xfrm>
            <a:custGeom>
              <a:avLst/>
              <a:gdLst/>
              <a:ahLst/>
              <a:cxnLst/>
              <a:rect r="r" b="b" t="t" l="l"/>
              <a:pathLst>
                <a:path h="404140" w="4182040">
                  <a:moveTo>
                    <a:pt x="48757" y="0"/>
                  </a:moveTo>
                  <a:lnTo>
                    <a:pt x="4133283" y="0"/>
                  </a:lnTo>
                  <a:cubicBezTo>
                    <a:pt x="4146214" y="0"/>
                    <a:pt x="4158616" y="5137"/>
                    <a:pt x="4167759" y="14281"/>
                  </a:cubicBezTo>
                  <a:cubicBezTo>
                    <a:pt x="4176903" y="23424"/>
                    <a:pt x="4182040" y="35826"/>
                    <a:pt x="4182040" y="48757"/>
                  </a:cubicBezTo>
                  <a:lnTo>
                    <a:pt x="4182040" y="355383"/>
                  </a:lnTo>
                  <a:cubicBezTo>
                    <a:pt x="4182040" y="368314"/>
                    <a:pt x="4176903" y="380715"/>
                    <a:pt x="4167759" y="389859"/>
                  </a:cubicBezTo>
                  <a:cubicBezTo>
                    <a:pt x="4158616" y="399003"/>
                    <a:pt x="4146214" y="404140"/>
                    <a:pt x="4133283" y="404140"/>
                  </a:cubicBezTo>
                  <a:lnTo>
                    <a:pt x="48757" y="404140"/>
                  </a:lnTo>
                  <a:cubicBezTo>
                    <a:pt x="35826" y="404140"/>
                    <a:pt x="23424" y="399003"/>
                    <a:pt x="14281" y="389859"/>
                  </a:cubicBezTo>
                  <a:cubicBezTo>
                    <a:pt x="5137" y="380715"/>
                    <a:pt x="0" y="368314"/>
                    <a:pt x="0" y="355383"/>
                  </a:cubicBezTo>
                  <a:lnTo>
                    <a:pt x="0" y="48757"/>
                  </a:lnTo>
                  <a:cubicBezTo>
                    <a:pt x="0" y="35826"/>
                    <a:pt x="5137" y="23424"/>
                    <a:pt x="14281" y="14281"/>
                  </a:cubicBezTo>
                  <a:cubicBezTo>
                    <a:pt x="23424" y="5137"/>
                    <a:pt x="35826" y="0"/>
                    <a:pt x="48757" y="0"/>
                  </a:cubicBezTo>
                  <a:close/>
                </a:path>
              </a:pathLst>
            </a:custGeom>
            <a:solidFill>
              <a:srgbClr val="00FFFF"/>
            </a:solidFill>
          </p:spPr>
        </p:sp>
        <p:sp>
          <p:nvSpPr>
            <p:cNvPr name="TextBox 5" id="5"/>
            <p:cNvSpPr txBox="true"/>
            <p:nvPr/>
          </p:nvSpPr>
          <p:spPr>
            <a:xfrm>
              <a:off x="0" y="-85725"/>
              <a:ext cx="4182040"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Data 4 - Phân tích 3 - Các Thực phẩm giàu Axit Amin nhất</a:t>
              </a:r>
            </a:p>
          </p:txBody>
        </p:sp>
      </p:grpSp>
      <p:sp>
        <p:nvSpPr>
          <p:cNvPr name="TextBox 6" id="6"/>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39</a:t>
            </a:r>
          </a:p>
        </p:txBody>
      </p:sp>
      <p:grpSp>
        <p:nvGrpSpPr>
          <p:cNvPr name="Group 7" id="7"/>
          <p:cNvGrpSpPr/>
          <p:nvPr/>
        </p:nvGrpSpPr>
        <p:grpSpPr>
          <a:xfrm rot="0">
            <a:off x="1265942" y="3417605"/>
            <a:ext cx="14209207" cy="5991507"/>
            <a:chOff x="0" y="0"/>
            <a:chExt cx="3742343" cy="1578010"/>
          </a:xfrm>
        </p:grpSpPr>
        <p:sp>
          <p:nvSpPr>
            <p:cNvPr name="Freeform 8" id="8"/>
            <p:cNvSpPr/>
            <p:nvPr/>
          </p:nvSpPr>
          <p:spPr>
            <a:xfrm flipH="false" flipV="false" rot="0">
              <a:off x="0" y="0"/>
              <a:ext cx="3742343" cy="1578010"/>
            </a:xfrm>
            <a:custGeom>
              <a:avLst/>
              <a:gdLst/>
              <a:ahLst/>
              <a:cxnLst/>
              <a:rect r="r" b="b" t="t" l="l"/>
              <a:pathLst>
                <a:path h="1578010" w="3742343">
                  <a:moveTo>
                    <a:pt x="0" y="0"/>
                  </a:moveTo>
                  <a:lnTo>
                    <a:pt x="3742343" y="0"/>
                  </a:lnTo>
                  <a:lnTo>
                    <a:pt x="3742343" y="1578010"/>
                  </a:lnTo>
                  <a:lnTo>
                    <a:pt x="0" y="1578010"/>
                  </a:lnTo>
                  <a:close/>
                </a:path>
              </a:pathLst>
            </a:custGeom>
            <a:solidFill>
              <a:srgbClr val="02006E"/>
            </a:solidFill>
          </p:spPr>
        </p:sp>
        <p:sp>
          <p:nvSpPr>
            <p:cNvPr name="TextBox 9" id="9"/>
            <p:cNvSpPr txBox="true"/>
            <p:nvPr/>
          </p:nvSpPr>
          <p:spPr>
            <a:xfrm>
              <a:off x="0" y="-57150"/>
              <a:ext cx="3742343" cy="1635160"/>
            </a:xfrm>
            <a:prstGeom prst="rect">
              <a:avLst/>
            </a:prstGeom>
          </p:spPr>
          <p:txBody>
            <a:bodyPr anchor="ctr" rtlCol="false" tIns="50800" lIns="50800" bIns="50800" rIns="50800"/>
            <a:lstStyle/>
            <a:p>
              <a:pPr algn="l">
                <a:lnSpc>
                  <a:spcPts val="4199"/>
                </a:lnSpc>
              </a:pPr>
              <a:r>
                <a:rPr lang="en-US" sz="2999" spc="5" b="true">
                  <a:solidFill>
                    <a:srgbClr val="FFFFFF"/>
                  </a:solidFill>
                  <a:latin typeface="Pridi Bold"/>
                  <a:ea typeface="Pridi Bold"/>
                  <a:cs typeface="Pridi Bold"/>
                  <a:sym typeface="Pridi Bold"/>
                </a:rPr>
                <a:t>Những phát hiện chính:</a:t>
              </a:r>
            </a:p>
            <a:p>
              <a:pPr algn="l" marL="647695" indent="-323848" lvl="1">
                <a:lnSpc>
                  <a:spcPts val="4199"/>
                </a:lnSpc>
                <a:buFont typeface="Arial"/>
                <a:buChar char="•"/>
              </a:pPr>
              <a:r>
                <a:rPr lang="en-US" sz="2999" spc="5">
                  <a:solidFill>
                    <a:srgbClr val="FFFFFF"/>
                  </a:solidFill>
                  <a:latin typeface="Pridi"/>
                  <a:ea typeface="Pridi"/>
                  <a:cs typeface="Pridi"/>
                  <a:sym typeface="Pridi"/>
                </a:rPr>
                <a:t>Soy protein isolate (đạm đậu nành tinh khiết) là nguồn giàu nhất cho phần lớn các loại axit amin thiết yếu (như Leucine, Valine, Phenylalanine).</a:t>
              </a:r>
            </a:p>
            <a:p>
              <a:pPr algn="l" marL="647695" indent="-323848" lvl="1">
                <a:lnSpc>
                  <a:spcPts val="4199"/>
                </a:lnSpc>
                <a:buFont typeface="Arial"/>
                <a:buChar char="•"/>
              </a:pPr>
              <a:r>
                <a:rPr lang="en-US" sz="2999" spc="5">
                  <a:solidFill>
                    <a:srgbClr val="FFFFFF"/>
                  </a:solidFill>
                  <a:latin typeface="Pridi"/>
                  <a:ea typeface="Pridi"/>
                  <a:cs typeface="Pridi"/>
                  <a:sym typeface="Pridi"/>
                </a:rPr>
                <a:t>Gelatins (dạng bột, không đường) là nguồn cung cấp dồi dào nhất cho Alanine, Glycine và Proline.</a:t>
              </a:r>
            </a:p>
            <a:p>
              <a:pPr algn="l" marL="647695" indent="-323848" lvl="1">
                <a:lnSpc>
                  <a:spcPts val="4199"/>
                </a:lnSpc>
                <a:buFont typeface="Arial"/>
                <a:buChar char="•"/>
              </a:pPr>
              <a:r>
                <a:rPr lang="en-US" sz="2999" spc="5">
                  <a:solidFill>
                    <a:srgbClr val="FFFFFF"/>
                  </a:solidFill>
                  <a:latin typeface="Pridi"/>
                  <a:ea typeface="Pridi"/>
                  <a:cs typeface="Pridi"/>
                  <a:sym typeface="Pridi"/>
                </a:rPr>
                <a:t>Dữ</a:t>
              </a:r>
              <a:r>
                <a:rPr lang="en-US" sz="2999" spc="5">
                  <a:solidFill>
                    <a:srgbClr val="FFFFFF"/>
                  </a:solidFill>
                  <a:latin typeface="Pridi"/>
                  <a:ea typeface="Pridi"/>
                  <a:cs typeface="Pridi"/>
                  <a:sym typeface="Pridi"/>
                </a:rPr>
                <a:t> liệu còn bao gồm các thực phẩm đặc thù của vùng Alaska (như thịt cá voi, hải cẩu) cũng là những nguồn giàu axit amin.</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39080" y="414152"/>
            <a:ext cx="18048920" cy="1371271"/>
            <a:chOff x="0" y="0"/>
            <a:chExt cx="4753625" cy="361158"/>
          </a:xfrm>
        </p:grpSpPr>
        <p:sp>
          <p:nvSpPr>
            <p:cNvPr name="Freeform 3" id="3"/>
            <p:cNvSpPr/>
            <p:nvPr/>
          </p:nvSpPr>
          <p:spPr>
            <a:xfrm flipH="false" flipV="false" rot="0">
              <a:off x="0" y="0"/>
              <a:ext cx="4753625" cy="361158"/>
            </a:xfrm>
            <a:custGeom>
              <a:avLst/>
              <a:gdLst/>
              <a:ahLst/>
              <a:cxnLst/>
              <a:rect r="r" b="b" t="t" l="l"/>
              <a:pathLst>
                <a:path h="361158" w="4753625">
                  <a:moveTo>
                    <a:pt x="42894" y="0"/>
                  </a:moveTo>
                  <a:lnTo>
                    <a:pt x="4710731" y="0"/>
                  </a:lnTo>
                  <a:cubicBezTo>
                    <a:pt x="4722107" y="0"/>
                    <a:pt x="4733017" y="4519"/>
                    <a:pt x="4741061" y="12563"/>
                  </a:cubicBezTo>
                  <a:cubicBezTo>
                    <a:pt x="4749106" y="20608"/>
                    <a:pt x="4753625" y="31518"/>
                    <a:pt x="4753625" y="42894"/>
                  </a:cubicBezTo>
                  <a:lnTo>
                    <a:pt x="4753625" y="318264"/>
                  </a:lnTo>
                  <a:cubicBezTo>
                    <a:pt x="4753625" y="329640"/>
                    <a:pt x="4749106" y="340550"/>
                    <a:pt x="4741061" y="348594"/>
                  </a:cubicBezTo>
                  <a:cubicBezTo>
                    <a:pt x="4733017" y="356639"/>
                    <a:pt x="4722107" y="361158"/>
                    <a:pt x="4710731" y="361158"/>
                  </a:cubicBezTo>
                  <a:lnTo>
                    <a:pt x="42894" y="361158"/>
                  </a:lnTo>
                  <a:cubicBezTo>
                    <a:pt x="31518" y="361158"/>
                    <a:pt x="20608" y="356639"/>
                    <a:pt x="12563" y="348594"/>
                  </a:cubicBezTo>
                  <a:cubicBezTo>
                    <a:pt x="4519" y="340550"/>
                    <a:pt x="0" y="329640"/>
                    <a:pt x="0" y="318264"/>
                  </a:cubicBezTo>
                  <a:lnTo>
                    <a:pt x="0" y="42894"/>
                  </a:lnTo>
                  <a:cubicBezTo>
                    <a:pt x="0" y="31518"/>
                    <a:pt x="4519" y="20608"/>
                    <a:pt x="12563" y="12563"/>
                  </a:cubicBezTo>
                  <a:cubicBezTo>
                    <a:pt x="20608" y="4519"/>
                    <a:pt x="31518" y="0"/>
                    <a:pt x="42894" y="0"/>
                  </a:cubicBezTo>
                  <a:close/>
                </a:path>
              </a:pathLst>
            </a:custGeom>
            <a:solidFill>
              <a:srgbClr val="00FFFF"/>
            </a:solidFill>
          </p:spPr>
        </p:sp>
        <p:sp>
          <p:nvSpPr>
            <p:cNvPr name="TextBox 4" id="4"/>
            <p:cNvSpPr txBox="true"/>
            <p:nvPr/>
          </p:nvSpPr>
          <p:spPr>
            <a:xfrm>
              <a:off x="0" y="-142875"/>
              <a:ext cx="4753625" cy="504033"/>
            </a:xfrm>
            <a:prstGeom prst="rect">
              <a:avLst/>
            </a:prstGeom>
          </p:spPr>
          <p:txBody>
            <a:bodyPr anchor="ctr" rtlCol="false" tIns="50800" lIns="50800" bIns="50800" rIns="50800"/>
            <a:lstStyle/>
            <a:p>
              <a:pPr algn="ctr">
                <a:lnSpc>
                  <a:spcPts val="7280"/>
                </a:lnSpc>
              </a:pPr>
              <a:r>
                <a:rPr lang="en-US" b="true" sz="5200" spc="10">
                  <a:solidFill>
                    <a:srgbClr val="000000"/>
                  </a:solidFill>
                  <a:latin typeface="Poppins Bold"/>
                  <a:ea typeface="Poppins Bold"/>
                  <a:cs typeface="Poppins Bold"/>
                  <a:sym typeface="Poppins Bold"/>
                </a:rPr>
                <a:t>Biểu đồ hiển thị 10 múi giờ có lượng truy cập cao nhất </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302003" y="2123765"/>
            <a:ext cx="11683994" cy="6952134"/>
          </a:xfrm>
          <a:custGeom>
            <a:avLst/>
            <a:gdLst/>
            <a:ahLst/>
            <a:cxnLst/>
            <a:rect r="r" b="b" t="t" l="l"/>
            <a:pathLst>
              <a:path h="6952134" w="11683994">
                <a:moveTo>
                  <a:pt x="0" y="0"/>
                </a:moveTo>
                <a:lnTo>
                  <a:pt x="11683994" y="0"/>
                </a:lnTo>
                <a:lnTo>
                  <a:pt x="11683994" y="6952134"/>
                </a:lnTo>
                <a:lnTo>
                  <a:pt x="0" y="6952134"/>
                </a:lnTo>
                <a:lnTo>
                  <a:pt x="0" y="0"/>
                </a:lnTo>
                <a:close/>
              </a:path>
            </a:pathLst>
          </a:custGeom>
          <a:blipFill>
            <a:blip r:embed="rId4"/>
            <a:stretch>
              <a:fillRect l="0" t="0" r="0" b="0"/>
            </a:stretch>
          </a:blipFill>
        </p:spPr>
      </p:sp>
      <p:sp>
        <p:nvSpPr>
          <p:cNvPr name="TextBox 9" id="9"/>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070">
                <a:alpha val="100000"/>
              </a:srgbClr>
            </a:gs>
            <a:gs pos="100000">
              <a:srgbClr val="00064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AutoShape 2" id="2"/>
          <p:cNvSpPr/>
          <p:nvPr/>
        </p:nvSpPr>
        <p:spPr>
          <a:xfrm>
            <a:off x="1028683" y="9272587"/>
            <a:ext cx="16230600" cy="19050"/>
          </a:xfrm>
          <a:prstGeom prst="line">
            <a:avLst/>
          </a:prstGeom>
          <a:ln cap="flat" w="19050">
            <a:solidFill>
              <a:srgbClr val="FFFFFF"/>
            </a:solidFill>
            <a:prstDash val="solid"/>
            <a:headEnd type="none" len="sm" w="sm"/>
            <a:tailEnd type="none" len="sm" w="sm"/>
          </a:ln>
        </p:spPr>
      </p:sp>
      <p:grpSp>
        <p:nvGrpSpPr>
          <p:cNvPr name="Group 3" id="3"/>
          <p:cNvGrpSpPr/>
          <p:nvPr/>
        </p:nvGrpSpPr>
        <p:grpSpPr>
          <a:xfrm rot="0">
            <a:off x="11529929" y="2933753"/>
            <a:ext cx="3086100" cy="5269946"/>
            <a:chOff x="0" y="0"/>
            <a:chExt cx="812800" cy="1387969"/>
          </a:xfrm>
        </p:grpSpPr>
        <p:sp>
          <p:nvSpPr>
            <p:cNvPr name="Freeform 4" id="4"/>
            <p:cNvSpPr/>
            <p:nvPr/>
          </p:nvSpPr>
          <p:spPr>
            <a:xfrm flipH="false" flipV="false" rot="0">
              <a:off x="0" y="0"/>
              <a:ext cx="812800" cy="1387969"/>
            </a:xfrm>
            <a:custGeom>
              <a:avLst/>
              <a:gdLst/>
              <a:ahLst/>
              <a:cxnLst/>
              <a:rect r="r" b="b" t="t" l="l"/>
              <a:pathLst>
                <a:path h="1387969" w="812800">
                  <a:moveTo>
                    <a:pt x="0" y="0"/>
                  </a:moveTo>
                  <a:lnTo>
                    <a:pt x="812800" y="0"/>
                  </a:lnTo>
                  <a:lnTo>
                    <a:pt x="812800" y="1387969"/>
                  </a:lnTo>
                  <a:lnTo>
                    <a:pt x="0" y="1387969"/>
                  </a:lnTo>
                  <a:close/>
                </a:path>
              </a:pathLst>
            </a:custGeom>
            <a:gradFill rotWithShape="true">
              <a:gsLst>
                <a:gs pos="0">
                  <a:srgbClr val="00E8FF">
                    <a:alpha val="100000"/>
                  </a:srgbClr>
                </a:gs>
                <a:gs pos="100000">
                  <a:srgbClr val="0076E4">
                    <a:alpha val="100000"/>
                  </a:srgbClr>
                </a:gs>
              </a:gsLst>
              <a:lin ang="5400000"/>
            </a:gradFill>
          </p:spPr>
        </p:sp>
        <p:sp>
          <p:nvSpPr>
            <p:cNvPr name="TextBox 5" id="5"/>
            <p:cNvSpPr txBox="true"/>
            <p:nvPr/>
          </p:nvSpPr>
          <p:spPr>
            <a:xfrm>
              <a:off x="0" y="-57150"/>
              <a:ext cx="812800" cy="1445119"/>
            </a:xfrm>
            <a:prstGeom prst="rect">
              <a:avLst/>
            </a:prstGeom>
          </p:spPr>
          <p:txBody>
            <a:bodyPr anchor="ctr" rtlCol="false" tIns="50800" lIns="50800" bIns="50800" rIns="50800"/>
            <a:lstStyle/>
            <a:p>
              <a:pPr algn="ctr">
                <a:lnSpc>
                  <a:spcPts val="2871"/>
                </a:lnSpc>
              </a:pPr>
            </a:p>
          </p:txBody>
        </p:sp>
      </p:grpSp>
      <p:grpSp>
        <p:nvGrpSpPr>
          <p:cNvPr name="Group 6" id="6"/>
          <p:cNvGrpSpPr/>
          <p:nvPr/>
        </p:nvGrpSpPr>
        <p:grpSpPr>
          <a:xfrm rot="0">
            <a:off x="11865716" y="2484866"/>
            <a:ext cx="6934340" cy="5718833"/>
            <a:chOff x="0" y="0"/>
            <a:chExt cx="1074311" cy="885997"/>
          </a:xfrm>
        </p:grpSpPr>
        <p:sp>
          <p:nvSpPr>
            <p:cNvPr name="Freeform 7" id="7"/>
            <p:cNvSpPr/>
            <p:nvPr/>
          </p:nvSpPr>
          <p:spPr>
            <a:xfrm flipH="false" flipV="false" rot="0">
              <a:off x="0" y="0"/>
              <a:ext cx="1074311" cy="885997"/>
            </a:xfrm>
            <a:custGeom>
              <a:avLst/>
              <a:gdLst/>
              <a:ahLst/>
              <a:cxnLst/>
              <a:rect r="r" b="b" t="t" l="l"/>
              <a:pathLst>
                <a:path h="885997" w="1074311">
                  <a:moveTo>
                    <a:pt x="0" y="0"/>
                  </a:moveTo>
                  <a:lnTo>
                    <a:pt x="1074311" y="0"/>
                  </a:lnTo>
                  <a:lnTo>
                    <a:pt x="1074311" y="885997"/>
                  </a:lnTo>
                  <a:lnTo>
                    <a:pt x="0" y="885997"/>
                  </a:lnTo>
                  <a:close/>
                </a:path>
              </a:pathLst>
            </a:custGeom>
            <a:blipFill>
              <a:blip r:embed="rId2"/>
              <a:stretch>
                <a:fillRect l="-15976" t="0" r="-15976" b="0"/>
              </a:stretch>
            </a:blipFill>
          </p:spPr>
        </p:sp>
      </p:grpSp>
      <p:sp>
        <p:nvSpPr>
          <p:cNvPr name="Freeform 8" id="8"/>
          <p:cNvSpPr/>
          <p:nvPr/>
        </p:nvSpPr>
        <p:spPr>
          <a:xfrm flipH="false" flipV="false" rot="0">
            <a:off x="-3480299" y="427466"/>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4624599" y="731452"/>
            <a:ext cx="1662550"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Home</a:t>
            </a:r>
          </a:p>
        </p:txBody>
      </p:sp>
      <p:sp>
        <p:nvSpPr>
          <p:cNvPr name="TextBox 10" id="10"/>
          <p:cNvSpPr txBox="true"/>
          <p:nvPr/>
        </p:nvSpPr>
        <p:spPr>
          <a:xfrm rot="0">
            <a:off x="6888721" y="733665"/>
            <a:ext cx="1907082"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About</a:t>
            </a:r>
          </a:p>
        </p:txBody>
      </p:sp>
      <p:sp>
        <p:nvSpPr>
          <p:cNvPr name="TextBox 11" id="11"/>
          <p:cNvSpPr txBox="true"/>
          <p:nvPr/>
        </p:nvSpPr>
        <p:spPr>
          <a:xfrm rot="0">
            <a:off x="9596344" y="733665"/>
            <a:ext cx="1589190" cy="366996"/>
          </a:xfrm>
          <a:prstGeom prst="rect">
            <a:avLst/>
          </a:prstGeom>
        </p:spPr>
        <p:txBody>
          <a:bodyPr anchor="t" rtlCol="false" tIns="0" lIns="0" bIns="0" rIns="0">
            <a:spAutoFit/>
          </a:bodyPr>
          <a:lstStyle/>
          <a:p>
            <a:pPr algn="ctr" marL="0" indent="0" lvl="0">
              <a:lnSpc>
                <a:spcPts val="2871"/>
              </a:lnSpc>
              <a:spcBef>
                <a:spcPct val="0"/>
              </a:spcBef>
            </a:pPr>
            <a:r>
              <a:rPr lang="en-US" b="true" sz="2051" spc="4">
                <a:solidFill>
                  <a:srgbClr val="FFFFFF"/>
                </a:solidFill>
                <a:latin typeface="Poppins Bold"/>
                <a:ea typeface="Poppins Bold"/>
                <a:cs typeface="Poppins Bold"/>
                <a:sym typeface="Poppins Bold"/>
              </a:rPr>
              <a:t>Content</a:t>
            </a:r>
          </a:p>
        </p:txBody>
      </p:sp>
      <p:sp>
        <p:nvSpPr>
          <p:cNvPr name="TextBox 12" id="12"/>
          <p:cNvSpPr txBox="true"/>
          <p:nvPr/>
        </p:nvSpPr>
        <p:spPr>
          <a:xfrm rot="0">
            <a:off x="11529929" y="731452"/>
            <a:ext cx="2224975" cy="366996"/>
          </a:xfrm>
          <a:prstGeom prst="rect">
            <a:avLst/>
          </a:prstGeom>
        </p:spPr>
        <p:txBody>
          <a:bodyPr anchor="t" rtlCol="false" tIns="0" lIns="0" bIns="0" rIns="0">
            <a:spAutoFit/>
          </a:bodyPr>
          <a:lstStyle/>
          <a:p>
            <a:pPr algn="ctr" marL="0" indent="0" lvl="0">
              <a:lnSpc>
                <a:spcPts val="2871"/>
              </a:lnSpc>
              <a:spcBef>
                <a:spcPct val="0"/>
              </a:spcBef>
            </a:pPr>
            <a:r>
              <a:rPr lang="en-US" sz="2051" spc="4">
                <a:solidFill>
                  <a:srgbClr val="FFFFFF"/>
                </a:solidFill>
                <a:latin typeface="Poppins"/>
                <a:ea typeface="Poppins"/>
                <a:cs typeface="Poppins"/>
                <a:sym typeface="Poppins"/>
              </a:rPr>
              <a:t>Others</a:t>
            </a:r>
          </a:p>
        </p:txBody>
      </p:sp>
      <p:sp>
        <p:nvSpPr>
          <p:cNvPr name="TextBox 13" id="13"/>
          <p:cNvSpPr txBox="true"/>
          <p:nvPr/>
        </p:nvSpPr>
        <p:spPr>
          <a:xfrm rot="0">
            <a:off x="855218" y="552992"/>
            <a:ext cx="1761862" cy="391640"/>
          </a:xfrm>
          <a:prstGeom prst="rect">
            <a:avLst/>
          </a:prstGeom>
        </p:spPr>
        <p:txBody>
          <a:bodyPr anchor="t" rtlCol="false" tIns="0" lIns="0" bIns="0" rIns="0">
            <a:spAutoFit/>
          </a:bodyPr>
          <a:lstStyle/>
          <a:p>
            <a:pPr algn="l" marL="0" indent="0" lvl="0">
              <a:lnSpc>
                <a:spcPts val="3088"/>
              </a:lnSpc>
              <a:spcBef>
                <a:spcPct val="0"/>
              </a:spcBef>
            </a:pPr>
            <a:r>
              <a:rPr lang="en-US" b="true" sz="2206" spc="4">
                <a:solidFill>
                  <a:srgbClr val="FFFFFF"/>
                </a:solidFill>
                <a:latin typeface="Poppins Heavy"/>
                <a:ea typeface="Poppins Heavy"/>
                <a:cs typeface="Poppins Heavy"/>
                <a:sym typeface="Poppins Heavy"/>
              </a:rPr>
              <a:t>Thynk</a:t>
            </a:r>
          </a:p>
        </p:txBody>
      </p:sp>
      <p:sp>
        <p:nvSpPr>
          <p:cNvPr name="TextBox 14" id="14"/>
          <p:cNvSpPr txBox="true"/>
          <p:nvPr/>
        </p:nvSpPr>
        <p:spPr>
          <a:xfrm rot="0">
            <a:off x="855218" y="874053"/>
            <a:ext cx="1761862" cy="391640"/>
          </a:xfrm>
          <a:prstGeom prst="rect">
            <a:avLst/>
          </a:prstGeom>
        </p:spPr>
        <p:txBody>
          <a:bodyPr anchor="t" rtlCol="false" tIns="0" lIns="0" bIns="0" rIns="0">
            <a:spAutoFit/>
          </a:bodyPr>
          <a:lstStyle/>
          <a:p>
            <a:pPr algn="l" marL="0" indent="0" lvl="0">
              <a:lnSpc>
                <a:spcPts val="3088"/>
              </a:lnSpc>
              <a:spcBef>
                <a:spcPct val="0"/>
              </a:spcBef>
            </a:pPr>
            <a:r>
              <a:rPr lang="en-US" sz="2206" spc="4">
                <a:solidFill>
                  <a:srgbClr val="FFFFFF"/>
                </a:solidFill>
                <a:latin typeface="Poppins"/>
                <a:ea typeface="Poppins"/>
                <a:cs typeface="Poppins"/>
                <a:sym typeface="Poppins"/>
              </a:rPr>
              <a:t>Unlimited.</a:t>
            </a:r>
          </a:p>
        </p:txBody>
      </p:sp>
      <p:grpSp>
        <p:nvGrpSpPr>
          <p:cNvPr name="Group 15" id="15"/>
          <p:cNvGrpSpPr/>
          <p:nvPr/>
        </p:nvGrpSpPr>
        <p:grpSpPr>
          <a:xfrm rot="0">
            <a:off x="1450824" y="2757678"/>
            <a:ext cx="9672650" cy="4771644"/>
            <a:chOff x="0" y="0"/>
            <a:chExt cx="2547529" cy="1256729"/>
          </a:xfrm>
        </p:grpSpPr>
        <p:sp>
          <p:nvSpPr>
            <p:cNvPr name="Freeform 16" id="16"/>
            <p:cNvSpPr/>
            <p:nvPr/>
          </p:nvSpPr>
          <p:spPr>
            <a:xfrm flipH="false" flipV="false" rot="0">
              <a:off x="0" y="0"/>
              <a:ext cx="2547529" cy="1256729"/>
            </a:xfrm>
            <a:custGeom>
              <a:avLst/>
              <a:gdLst/>
              <a:ahLst/>
              <a:cxnLst/>
              <a:rect r="r" b="b" t="t" l="l"/>
              <a:pathLst>
                <a:path h="1256729" w="2547529">
                  <a:moveTo>
                    <a:pt x="80039" y="0"/>
                  </a:moveTo>
                  <a:lnTo>
                    <a:pt x="2467490" y="0"/>
                  </a:lnTo>
                  <a:cubicBezTo>
                    <a:pt x="2511694" y="0"/>
                    <a:pt x="2547529" y="35835"/>
                    <a:pt x="2547529" y="80039"/>
                  </a:cubicBezTo>
                  <a:lnTo>
                    <a:pt x="2547529" y="1176690"/>
                  </a:lnTo>
                  <a:cubicBezTo>
                    <a:pt x="2547529" y="1197918"/>
                    <a:pt x="2539097" y="1218276"/>
                    <a:pt x="2524086" y="1233286"/>
                  </a:cubicBezTo>
                  <a:cubicBezTo>
                    <a:pt x="2509076" y="1248297"/>
                    <a:pt x="2488718" y="1256729"/>
                    <a:pt x="2467490" y="1256729"/>
                  </a:cubicBezTo>
                  <a:lnTo>
                    <a:pt x="80039" y="1256729"/>
                  </a:lnTo>
                  <a:cubicBezTo>
                    <a:pt x="35835" y="1256729"/>
                    <a:pt x="0" y="1220894"/>
                    <a:pt x="0" y="1176690"/>
                  </a:cubicBezTo>
                  <a:lnTo>
                    <a:pt x="0" y="80039"/>
                  </a:lnTo>
                  <a:cubicBezTo>
                    <a:pt x="0" y="35835"/>
                    <a:pt x="35835" y="0"/>
                    <a:pt x="80039" y="0"/>
                  </a:cubicBezTo>
                  <a:close/>
                </a:path>
              </a:pathLst>
            </a:custGeom>
            <a:solidFill>
              <a:srgbClr val="00FFFF"/>
            </a:solidFill>
          </p:spPr>
        </p:sp>
        <p:sp>
          <p:nvSpPr>
            <p:cNvPr name="TextBox 17" id="17"/>
            <p:cNvSpPr txBox="true"/>
            <p:nvPr/>
          </p:nvSpPr>
          <p:spPr>
            <a:xfrm>
              <a:off x="0" y="-180975"/>
              <a:ext cx="2547529" cy="1437704"/>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3.5 Dataset 5 – 2012 Federal Election Commission (FEC) Database</a:t>
              </a:r>
            </a:p>
          </p:txBody>
        </p:sp>
      </p:grpSp>
      <p:sp>
        <p:nvSpPr>
          <p:cNvPr name="TextBox 18" id="18"/>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9144000" y="2049475"/>
            <a:ext cx="7283724" cy="7920310"/>
          </a:xfrm>
          <a:custGeom>
            <a:avLst/>
            <a:gdLst/>
            <a:ahLst/>
            <a:cxnLst/>
            <a:rect r="r" b="b" t="t" l="l"/>
            <a:pathLst>
              <a:path h="7920310" w="7283724">
                <a:moveTo>
                  <a:pt x="0" y="0"/>
                </a:moveTo>
                <a:lnTo>
                  <a:pt x="7283724" y="0"/>
                </a:lnTo>
                <a:lnTo>
                  <a:pt x="7283724" y="7920310"/>
                </a:lnTo>
                <a:lnTo>
                  <a:pt x="0" y="7920310"/>
                </a:lnTo>
                <a:lnTo>
                  <a:pt x="0" y="0"/>
                </a:lnTo>
                <a:close/>
              </a:path>
            </a:pathLst>
          </a:custGeom>
          <a:blipFill>
            <a:blip r:embed="rId2"/>
            <a:stretch>
              <a:fillRect l="0" t="0" r="0" b="0"/>
            </a:stretch>
          </a:blipFill>
        </p:spPr>
      </p:sp>
      <p:sp>
        <p:nvSpPr>
          <p:cNvPr name="TextBox 3" id="3"/>
          <p:cNvSpPr txBox="true"/>
          <p:nvPr/>
        </p:nvSpPr>
        <p:spPr>
          <a:xfrm rot="0">
            <a:off x="1363450" y="2928157"/>
            <a:ext cx="7647473"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Đọc dữ liệu từ nguồn Internet</a:t>
            </a:r>
          </a:p>
        </p:txBody>
      </p:sp>
      <p:sp>
        <p:nvSpPr>
          <p:cNvPr name="TextBox 4" id="4"/>
          <p:cNvSpPr txBox="true"/>
          <p:nvPr/>
        </p:nvSpPr>
        <p:spPr>
          <a:xfrm rot="0">
            <a:off x="1028700" y="4122995"/>
            <a:ext cx="7405123" cy="4967890"/>
          </a:xfrm>
          <a:prstGeom prst="rect">
            <a:avLst/>
          </a:prstGeom>
        </p:spPr>
        <p:txBody>
          <a:bodyPr anchor="t" rtlCol="false" tIns="0" lIns="0" bIns="0" rIns="0">
            <a:spAutoFit/>
          </a:bodyPr>
          <a:lstStyle/>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Dữ liệ</a:t>
            </a:r>
            <a:r>
              <a:rPr lang="en-US" sz="2788" spc="5">
                <a:solidFill>
                  <a:srgbClr val="FFFFFF"/>
                </a:solidFill>
                <a:latin typeface="Poppins"/>
                <a:ea typeface="Poppins"/>
                <a:cs typeface="Poppins"/>
                <a:sym typeface="Poppins"/>
              </a:rPr>
              <a:t>u có 16 cột, gồm: ID ủy ban, tên ứng viên, người đóng góp, nghề nghiệp, nơi làm việc, thành phố, bang, số tiền, ngày, v.v.</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Có cột contb_receipt_amt (số tiền) dạng float64, file_num dạng int64.</a:t>
            </a:r>
          </a:p>
          <a:p>
            <a:pPr algn="l" marL="602100" indent="-301050" lvl="1">
              <a:lnSpc>
                <a:spcPts val="3904"/>
              </a:lnSpc>
              <a:spcBef>
                <a:spcPct val="0"/>
              </a:spcBef>
              <a:buFont typeface="Arial"/>
              <a:buChar char="•"/>
            </a:pPr>
            <a:r>
              <a:rPr lang="en-US" sz="2788" spc="5">
                <a:solidFill>
                  <a:srgbClr val="FFFFFF"/>
                </a:solidFill>
                <a:latin typeface="Poppins"/>
                <a:ea typeface="Poppins"/>
                <a:cs typeface="Poppins"/>
                <a:sym typeface="Poppins"/>
              </a:rPr>
              <a:t>Quy mô dữ liệu lớn: hơn 1 triệu dòng, thể hiện rõ quy mô của hệ thống tài trợ chính trị Mỹ.</a:t>
            </a:r>
          </a:p>
          <a:p>
            <a:pPr algn="l">
              <a:lnSpc>
                <a:spcPts val="3904"/>
              </a:lnSpc>
              <a:spcBef>
                <a:spcPct val="0"/>
              </a:spcBef>
            </a:pPr>
          </a:p>
        </p:txBody>
      </p:sp>
      <p:grpSp>
        <p:nvGrpSpPr>
          <p:cNvPr name="Group 5" id="5"/>
          <p:cNvGrpSpPr/>
          <p:nvPr/>
        </p:nvGrpSpPr>
        <p:grpSpPr>
          <a:xfrm rot="0">
            <a:off x="1028700" y="261466"/>
            <a:ext cx="4860236" cy="1534467"/>
            <a:chOff x="0" y="0"/>
            <a:chExt cx="1280062" cy="404140"/>
          </a:xfrm>
        </p:grpSpPr>
        <p:sp>
          <p:nvSpPr>
            <p:cNvPr name="Freeform 6" id="6"/>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7" id="7"/>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 Dataset 5 </a:t>
              </a:r>
            </a:p>
          </p:txBody>
        </p:sp>
      </p:grpSp>
      <p:sp>
        <p:nvSpPr>
          <p:cNvPr name="TextBox 8" id="8"/>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390939" y="-743159"/>
            <a:ext cx="8436384" cy="8006895"/>
          </a:xfrm>
          <a:custGeom>
            <a:avLst/>
            <a:gdLst/>
            <a:ahLst/>
            <a:cxnLst/>
            <a:rect r="r" b="b" t="t" l="l"/>
            <a:pathLst>
              <a:path h="8006895" w="8436384">
                <a:moveTo>
                  <a:pt x="0" y="0"/>
                </a:moveTo>
                <a:lnTo>
                  <a:pt x="8436384" y="0"/>
                </a:lnTo>
                <a:lnTo>
                  <a:pt x="8436384" y="8006895"/>
                </a:lnTo>
                <a:lnTo>
                  <a:pt x="0" y="8006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212188" y="4011883"/>
            <a:ext cx="16220594" cy="4679917"/>
          </a:xfrm>
          <a:custGeom>
            <a:avLst/>
            <a:gdLst/>
            <a:ahLst/>
            <a:cxnLst/>
            <a:rect r="r" b="b" t="t" l="l"/>
            <a:pathLst>
              <a:path h="4679917" w="16220594">
                <a:moveTo>
                  <a:pt x="0" y="0"/>
                </a:moveTo>
                <a:lnTo>
                  <a:pt x="16220594" y="0"/>
                </a:lnTo>
                <a:lnTo>
                  <a:pt x="16220594" y="4679918"/>
                </a:lnTo>
                <a:lnTo>
                  <a:pt x="0" y="4679918"/>
                </a:lnTo>
                <a:lnTo>
                  <a:pt x="0" y="0"/>
                </a:lnTo>
                <a:close/>
              </a:path>
            </a:pathLst>
          </a:custGeom>
          <a:blipFill>
            <a:blip r:embed="rId4"/>
            <a:stretch>
              <a:fillRect l="0" t="0" r="0" b="0"/>
            </a:stretch>
          </a:blipFill>
        </p:spPr>
      </p:sp>
      <p:sp>
        <p:nvSpPr>
          <p:cNvPr name="TextBox 7" id="7"/>
          <p:cNvSpPr txBox="true"/>
          <p:nvPr/>
        </p:nvSpPr>
        <p:spPr>
          <a:xfrm rot="0">
            <a:off x="1100522" y="2074982"/>
            <a:ext cx="8221963" cy="1387125"/>
          </a:xfrm>
          <a:prstGeom prst="rect">
            <a:avLst/>
          </a:prstGeom>
        </p:spPr>
        <p:txBody>
          <a:bodyPr anchor="t" rtlCol="false" tIns="0" lIns="0" bIns="0" rIns="0">
            <a:spAutoFit/>
          </a:bodyPr>
          <a:lstStyle/>
          <a:p>
            <a:pPr algn="l">
              <a:lnSpc>
                <a:spcPts val="5444"/>
              </a:lnSpc>
              <a:spcBef>
                <a:spcPct val="0"/>
              </a:spcBef>
            </a:pPr>
            <a:r>
              <a:rPr lang="en-US" sz="3888" spc="7">
                <a:solidFill>
                  <a:srgbClr val="FFFFFF"/>
                </a:solidFill>
                <a:latin typeface="Poppins"/>
                <a:ea typeface="Poppins"/>
                <a:cs typeface="Poppins"/>
                <a:sym typeface="Poppins"/>
              </a:rPr>
              <a:t>Dữ liệ</a:t>
            </a:r>
            <a:r>
              <a:rPr lang="en-US" sz="3888" spc="7">
                <a:solidFill>
                  <a:srgbClr val="FFFFFF"/>
                </a:solidFill>
                <a:latin typeface="Poppins"/>
                <a:ea typeface="Poppins"/>
                <a:cs typeface="Poppins"/>
                <a:sym typeface="Poppins"/>
              </a:rPr>
              <a:t>u thô chứa hoàn tiền (âm) → cần lọc trước khi phân tích.</a:t>
            </a:r>
          </a:p>
        </p:txBody>
      </p:sp>
      <p:grpSp>
        <p:nvGrpSpPr>
          <p:cNvPr name="Group 8" id="8"/>
          <p:cNvGrpSpPr/>
          <p:nvPr/>
        </p:nvGrpSpPr>
        <p:grpSpPr>
          <a:xfrm rot="0">
            <a:off x="1028700" y="261466"/>
            <a:ext cx="4860236" cy="1534467"/>
            <a:chOff x="0" y="0"/>
            <a:chExt cx="1280062" cy="404140"/>
          </a:xfrm>
        </p:grpSpPr>
        <p:sp>
          <p:nvSpPr>
            <p:cNvPr name="Freeform 9" id="9"/>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10" id="10"/>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 Dataset 5 </a:t>
              </a:r>
            </a:p>
          </p:txBody>
        </p:sp>
      </p:grpSp>
      <p:sp>
        <p:nvSpPr>
          <p:cNvPr name="TextBox 11" id="11"/>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5513352" y="667880"/>
            <a:ext cx="1919429" cy="566532"/>
            <a:chOff x="0" y="0"/>
            <a:chExt cx="505529" cy="149210"/>
          </a:xfrm>
        </p:grpSpPr>
        <p:sp>
          <p:nvSpPr>
            <p:cNvPr name="Freeform 3" id="3"/>
            <p:cNvSpPr/>
            <p:nvPr/>
          </p:nvSpPr>
          <p:spPr>
            <a:xfrm flipH="false" flipV="false" rot="0">
              <a:off x="0" y="0"/>
              <a:ext cx="505529" cy="149210"/>
            </a:xfrm>
            <a:custGeom>
              <a:avLst/>
              <a:gdLst/>
              <a:ahLst/>
              <a:cxnLst/>
              <a:rect r="r" b="b" t="t" l="l"/>
              <a:pathLst>
                <a:path h="149210" w="505529">
                  <a:moveTo>
                    <a:pt x="74605" y="0"/>
                  </a:moveTo>
                  <a:lnTo>
                    <a:pt x="430924" y="0"/>
                  </a:lnTo>
                  <a:cubicBezTo>
                    <a:pt x="472127" y="0"/>
                    <a:pt x="505529" y="33402"/>
                    <a:pt x="505529" y="74605"/>
                  </a:cubicBezTo>
                  <a:lnTo>
                    <a:pt x="505529" y="74605"/>
                  </a:lnTo>
                  <a:cubicBezTo>
                    <a:pt x="505529" y="115808"/>
                    <a:pt x="472127" y="149210"/>
                    <a:pt x="430924" y="149210"/>
                  </a:cubicBezTo>
                  <a:lnTo>
                    <a:pt x="74605" y="149210"/>
                  </a:lnTo>
                  <a:cubicBezTo>
                    <a:pt x="33402" y="149210"/>
                    <a:pt x="0" y="115808"/>
                    <a:pt x="0" y="74605"/>
                  </a:cubicBezTo>
                  <a:lnTo>
                    <a:pt x="0" y="74605"/>
                  </a:lnTo>
                  <a:cubicBezTo>
                    <a:pt x="0" y="33402"/>
                    <a:pt x="33402" y="0"/>
                    <a:pt x="74605" y="0"/>
                  </a:cubicBezTo>
                  <a:close/>
                </a:path>
              </a:pathLst>
            </a:custGeom>
            <a:solidFill>
              <a:srgbClr val="00FFFF"/>
            </a:solidFill>
          </p:spPr>
        </p:sp>
        <p:sp>
          <p:nvSpPr>
            <p:cNvPr name="TextBox 4" id="4"/>
            <p:cNvSpPr txBox="true"/>
            <p:nvPr/>
          </p:nvSpPr>
          <p:spPr>
            <a:xfrm>
              <a:off x="0" y="-57150"/>
              <a:ext cx="505529" cy="206360"/>
            </a:xfrm>
            <a:prstGeom prst="rect">
              <a:avLst/>
            </a:prstGeom>
          </p:spPr>
          <p:txBody>
            <a:bodyPr anchor="ctr" rtlCol="false" tIns="50800" lIns="50800" bIns="50800" rIns="50800"/>
            <a:lstStyle/>
            <a:p>
              <a:pPr algn="ctr">
                <a:lnSpc>
                  <a:spcPts val="2659"/>
                </a:lnSpc>
              </a:pPr>
            </a:p>
          </p:txBody>
        </p:sp>
      </p:grpSp>
      <p:sp>
        <p:nvSpPr>
          <p:cNvPr name="Freeform 5" id="5"/>
          <p:cNvSpPr/>
          <p:nvPr/>
        </p:nvSpPr>
        <p:spPr>
          <a:xfrm flipH="false" flipV="false" rot="0">
            <a:off x="10390939" y="-743159"/>
            <a:ext cx="8436384" cy="8006895"/>
          </a:xfrm>
          <a:custGeom>
            <a:avLst/>
            <a:gdLst/>
            <a:ahLst/>
            <a:cxnLst/>
            <a:rect r="r" b="b" t="t" l="l"/>
            <a:pathLst>
              <a:path h="8006895" w="8436384">
                <a:moveTo>
                  <a:pt x="0" y="0"/>
                </a:moveTo>
                <a:lnTo>
                  <a:pt x="8436384" y="0"/>
                </a:lnTo>
                <a:lnTo>
                  <a:pt x="8436384" y="8006895"/>
                </a:lnTo>
                <a:lnTo>
                  <a:pt x="0" y="8006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10785464" y="921986"/>
            <a:ext cx="4239169" cy="8443028"/>
          </a:xfrm>
          <a:custGeom>
            <a:avLst/>
            <a:gdLst/>
            <a:ahLst/>
            <a:cxnLst/>
            <a:rect r="r" b="b" t="t" l="l"/>
            <a:pathLst>
              <a:path h="8443028" w="4239169">
                <a:moveTo>
                  <a:pt x="0" y="0"/>
                </a:moveTo>
                <a:lnTo>
                  <a:pt x="4239169" y="0"/>
                </a:lnTo>
                <a:lnTo>
                  <a:pt x="4239169" y="8443028"/>
                </a:lnTo>
                <a:lnTo>
                  <a:pt x="0" y="8443028"/>
                </a:lnTo>
                <a:lnTo>
                  <a:pt x="0" y="0"/>
                </a:lnTo>
                <a:close/>
              </a:path>
            </a:pathLst>
          </a:custGeom>
          <a:blipFill>
            <a:blip r:embed="rId4"/>
            <a:stretch>
              <a:fillRect l="0" t="-12970" r="0" b="0"/>
            </a:stretch>
          </a:blipFill>
        </p:spPr>
      </p:sp>
      <p:sp>
        <p:nvSpPr>
          <p:cNvPr name="TextBox 7" id="7"/>
          <p:cNvSpPr txBox="true"/>
          <p:nvPr/>
        </p:nvSpPr>
        <p:spPr>
          <a:xfrm rot="0">
            <a:off x="1545270" y="3415830"/>
            <a:ext cx="8067140" cy="5624161"/>
          </a:xfrm>
          <a:prstGeom prst="rect">
            <a:avLst/>
          </a:prstGeom>
        </p:spPr>
        <p:txBody>
          <a:bodyPr anchor="t" rtlCol="false" tIns="0" lIns="0" bIns="0" rIns="0">
            <a:spAutoFit/>
          </a:bodyPr>
          <a:lstStyle/>
          <a:p>
            <a:pPr algn="l" marL="680372" indent="-340186" lvl="1">
              <a:lnSpc>
                <a:spcPts val="4411"/>
              </a:lnSpc>
              <a:buFont typeface="Arial"/>
              <a:buChar char="•"/>
            </a:pPr>
            <a:r>
              <a:rPr lang="en-US" sz="3151" spc="6">
                <a:solidFill>
                  <a:srgbClr val="FFFFFF"/>
                </a:solidFill>
                <a:latin typeface="Poppins"/>
                <a:ea typeface="Poppins"/>
                <a:cs typeface="Poppins"/>
                <a:sym typeface="Poppins"/>
              </a:rPr>
              <a:t>Dữ liệ</a:t>
            </a:r>
            <a:r>
              <a:rPr lang="en-US" sz="3151" spc="6">
                <a:solidFill>
                  <a:srgbClr val="FFFFFF"/>
                </a:solidFill>
                <a:latin typeface="Poppins"/>
                <a:ea typeface="Poppins"/>
                <a:cs typeface="Poppins"/>
                <a:sym typeface="Poppins"/>
              </a:rPr>
              <a:t>u cốt lõi đầy đủ: cand_nm, contb_receipt_amt, contb_receipt_dt, form_tp, cmte_id, cand_id, file_num không thiếu — tốt cho phân tích chính.</a:t>
            </a:r>
          </a:p>
          <a:p>
            <a:pPr algn="l" marL="701961" indent="-350981" lvl="1">
              <a:lnSpc>
                <a:spcPts val="4551"/>
              </a:lnSpc>
              <a:buFont typeface="Arial"/>
              <a:buChar char="•"/>
            </a:pPr>
            <a:r>
              <a:rPr lang="en-US" sz="3251" spc="6">
                <a:solidFill>
                  <a:srgbClr val="FFFFFF"/>
                </a:solidFill>
                <a:latin typeface="Poppins"/>
                <a:ea typeface="Poppins"/>
                <a:cs typeface="Poppins"/>
                <a:sym typeface="Poppins"/>
              </a:rPr>
              <a:t>Thiếu nhiều ở các cột mô tả tự do: </a:t>
            </a:r>
            <a:r>
              <a:rPr lang="en-US" sz="3251" spc="6">
                <a:solidFill>
                  <a:srgbClr val="FFFFFF"/>
                </a:solidFill>
                <a:latin typeface="Poppins"/>
                <a:ea typeface="Poppins"/>
                <a:cs typeface="Poppins"/>
                <a:sym typeface="Poppins"/>
              </a:rPr>
              <a:t>receipt_desc ~98.6%, memo_cd ~90.9%, memo_text ~90.2% → thường bỏ qua trong phân tích định lượng.</a:t>
            </a:r>
          </a:p>
        </p:txBody>
      </p:sp>
      <p:grpSp>
        <p:nvGrpSpPr>
          <p:cNvPr name="Group 8" id="8"/>
          <p:cNvGrpSpPr/>
          <p:nvPr/>
        </p:nvGrpSpPr>
        <p:grpSpPr>
          <a:xfrm rot="0">
            <a:off x="1028700" y="261466"/>
            <a:ext cx="4860236" cy="1534467"/>
            <a:chOff x="0" y="0"/>
            <a:chExt cx="1280062" cy="404140"/>
          </a:xfrm>
        </p:grpSpPr>
        <p:sp>
          <p:nvSpPr>
            <p:cNvPr name="Freeform 9" id="9"/>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10" id="10"/>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 Dataset 5 </a:t>
              </a:r>
            </a:p>
          </p:txBody>
        </p:sp>
      </p:grpSp>
      <p:sp>
        <p:nvSpPr>
          <p:cNvPr name="TextBox 11" id="11"/>
          <p:cNvSpPr txBox="true"/>
          <p:nvPr/>
        </p:nvSpPr>
        <p:spPr>
          <a:xfrm rot="0">
            <a:off x="1964937" y="2519826"/>
            <a:ext cx="7647473"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Kiểm tra dữ liệu bị thiếu</a:t>
            </a:r>
          </a:p>
        </p:txBody>
      </p:sp>
      <p:sp>
        <p:nvSpPr>
          <p:cNvPr name="TextBox 12" id="12"/>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07824" y="2881714"/>
            <a:ext cx="8436176" cy="5635456"/>
          </a:xfrm>
          <a:custGeom>
            <a:avLst/>
            <a:gdLst/>
            <a:ahLst/>
            <a:cxnLst/>
            <a:rect r="r" b="b" t="t" l="l"/>
            <a:pathLst>
              <a:path h="5635456" w="8436176">
                <a:moveTo>
                  <a:pt x="0" y="0"/>
                </a:moveTo>
                <a:lnTo>
                  <a:pt x="8436176" y="0"/>
                </a:lnTo>
                <a:lnTo>
                  <a:pt x="8436176" y="5635457"/>
                </a:lnTo>
                <a:lnTo>
                  <a:pt x="0" y="5635457"/>
                </a:lnTo>
                <a:lnTo>
                  <a:pt x="0" y="0"/>
                </a:lnTo>
                <a:close/>
              </a:path>
            </a:pathLst>
          </a:custGeom>
          <a:blipFill>
            <a:blip r:embed="rId2"/>
            <a:stretch>
              <a:fillRect l="0" t="0" r="0" b="0"/>
            </a:stretch>
          </a:blipFill>
        </p:spPr>
      </p:sp>
      <p:sp>
        <p:nvSpPr>
          <p:cNvPr name="TextBox 3" id="3"/>
          <p:cNvSpPr txBox="true"/>
          <p:nvPr/>
        </p:nvSpPr>
        <p:spPr>
          <a:xfrm rot="0">
            <a:off x="9485373" y="3183820"/>
            <a:ext cx="7155636" cy="5838826"/>
          </a:xfrm>
          <a:prstGeom prst="rect">
            <a:avLst/>
          </a:prstGeom>
        </p:spPr>
        <p:txBody>
          <a:bodyPr anchor="t" rtlCol="false" tIns="0" lIns="0" bIns="0" rIns="0">
            <a:spAutoFit/>
          </a:bodyPr>
          <a:lstStyle/>
          <a:p>
            <a:pPr algn="just">
              <a:lnSpc>
                <a:spcPts val="4619"/>
              </a:lnSpc>
            </a:pPr>
            <a:r>
              <a:rPr lang="en-US" sz="3299" spc="6">
                <a:solidFill>
                  <a:srgbClr val="FFFFFF"/>
                </a:solidFill>
                <a:latin typeface="Poppins"/>
                <a:ea typeface="Poppins"/>
                <a:cs typeface="Poppins"/>
                <a:sym typeface="Poppins"/>
              </a:rPr>
              <a:t>Nhận xét:</a:t>
            </a:r>
          </a:p>
          <a:p>
            <a:pPr algn="just" marL="582925" indent="-291463" lvl="1">
              <a:lnSpc>
                <a:spcPts val="3779"/>
              </a:lnSpc>
              <a:spcBef>
                <a:spcPct val="0"/>
              </a:spcBef>
              <a:buFont typeface="Arial"/>
              <a:buChar char="•"/>
            </a:pPr>
            <a:r>
              <a:rPr lang="en-US" sz="2699" spc="5">
                <a:solidFill>
                  <a:srgbClr val="FFFFFF"/>
                </a:solidFill>
                <a:latin typeface="Poppins"/>
                <a:ea typeface="Poppins"/>
                <a:cs typeface="Poppins"/>
                <a:sym typeface="Poppins"/>
              </a:rPr>
              <a:t>Tổng</a:t>
            </a:r>
            <a:r>
              <a:rPr lang="en-US" sz="2699" spc="5">
                <a:solidFill>
                  <a:srgbClr val="FFFFFF"/>
                </a:solidFill>
                <a:latin typeface="Poppins"/>
                <a:ea typeface="Poppins"/>
                <a:cs typeface="Poppins"/>
                <a:sym typeface="Poppins"/>
              </a:rPr>
              <a:t> đóng góp của Republican cao hơn Democrat khá rõ (chênh khoảng 30–35%).</a:t>
            </a:r>
          </a:p>
          <a:p>
            <a:pPr algn="just" marL="582925" indent="-291463" lvl="1">
              <a:lnSpc>
                <a:spcPts val="3779"/>
              </a:lnSpc>
              <a:spcBef>
                <a:spcPct val="0"/>
              </a:spcBef>
              <a:buFont typeface="Arial"/>
              <a:buChar char="•"/>
            </a:pPr>
            <a:r>
              <a:rPr lang="en-US" sz="2699" spc="5">
                <a:solidFill>
                  <a:srgbClr val="FFFFFF"/>
                </a:solidFill>
                <a:latin typeface="Poppins"/>
                <a:ea typeface="Poppins"/>
                <a:cs typeface="Poppins"/>
                <a:sym typeface="Poppins"/>
              </a:rPr>
              <a:t>Đây là tổng USD của mọi giao dịch dương, gộp tất cả ứng viên mỗi đảng; không cho biết số người ủng hộ.</a:t>
            </a:r>
          </a:p>
          <a:p>
            <a:pPr algn="just" marL="582925" indent="-291463" lvl="1">
              <a:lnSpc>
                <a:spcPts val="3779"/>
              </a:lnSpc>
              <a:spcBef>
                <a:spcPct val="0"/>
              </a:spcBef>
              <a:buFont typeface="Arial"/>
              <a:buChar char="•"/>
            </a:pPr>
            <a:r>
              <a:rPr lang="en-US" sz="2699" spc="5">
                <a:solidFill>
                  <a:srgbClr val="FFFFFF"/>
                </a:solidFill>
                <a:latin typeface="Poppins"/>
                <a:ea typeface="Poppins"/>
                <a:cs typeface="Poppins"/>
                <a:sym typeface="Poppins"/>
              </a:rPr>
              <a:t>Kết quả phụ thuộc quy tắc gán đảng và vài khoản hiến tặng lớn; nên soi thêm phân phối mức tiền và theo thời gian/bang.</a:t>
            </a:r>
          </a:p>
          <a:p>
            <a:pPr algn="just">
              <a:lnSpc>
                <a:spcPts val="3779"/>
              </a:lnSpc>
              <a:spcBef>
                <a:spcPct val="0"/>
              </a:spcBef>
            </a:pPr>
          </a:p>
        </p:txBody>
      </p:sp>
      <p:grpSp>
        <p:nvGrpSpPr>
          <p:cNvPr name="Group 4" id="4"/>
          <p:cNvGrpSpPr/>
          <p:nvPr/>
        </p:nvGrpSpPr>
        <p:grpSpPr>
          <a:xfrm rot="0">
            <a:off x="1028700" y="261466"/>
            <a:ext cx="4860236" cy="1534467"/>
            <a:chOff x="0" y="0"/>
            <a:chExt cx="1280062" cy="404140"/>
          </a:xfrm>
        </p:grpSpPr>
        <p:sp>
          <p:nvSpPr>
            <p:cNvPr name="Freeform 5" id="5"/>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6" id="6"/>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 Dataset 5 </a:t>
              </a:r>
            </a:p>
          </p:txBody>
        </p:sp>
      </p:gr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71288" y="2927614"/>
            <a:ext cx="9686619" cy="5997876"/>
          </a:xfrm>
          <a:custGeom>
            <a:avLst/>
            <a:gdLst/>
            <a:ahLst/>
            <a:cxnLst/>
            <a:rect r="r" b="b" t="t" l="l"/>
            <a:pathLst>
              <a:path h="5997876" w="9686619">
                <a:moveTo>
                  <a:pt x="0" y="0"/>
                </a:moveTo>
                <a:lnTo>
                  <a:pt x="9686619" y="0"/>
                </a:lnTo>
                <a:lnTo>
                  <a:pt x="9686619" y="5997876"/>
                </a:lnTo>
                <a:lnTo>
                  <a:pt x="0" y="5997876"/>
                </a:lnTo>
                <a:lnTo>
                  <a:pt x="0" y="0"/>
                </a:lnTo>
                <a:close/>
              </a:path>
            </a:pathLst>
          </a:custGeom>
          <a:blipFill>
            <a:blip r:embed="rId2"/>
            <a:stretch>
              <a:fillRect l="0" t="0" r="0" b="0"/>
            </a:stretch>
          </a:blipFill>
        </p:spPr>
      </p:sp>
      <p:sp>
        <p:nvSpPr>
          <p:cNvPr name="TextBox 3" id="3"/>
          <p:cNvSpPr txBox="true"/>
          <p:nvPr/>
        </p:nvSpPr>
        <p:spPr>
          <a:xfrm rot="0">
            <a:off x="10103664" y="2164079"/>
            <a:ext cx="7155636" cy="8184516"/>
          </a:xfrm>
          <a:prstGeom prst="rect">
            <a:avLst/>
          </a:prstGeom>
        </p:spPr>
        <p:txBody>
          <a:bodyPr anchor="t" rtlCol="false" tIns="0" lIns="0" bIns="0" rIns="0">
            <a:spAutoFit/>
          </a:bodyPr>
          <a:lstStyle/>
          <a:p>
            <a:pPr algn="just">
              <a:lnSpc>
                <a:spcPts val="4339"/>
              </a:lnSpc>
            </a:pPr>
            <a:r>
              <a:rPr lang="en-US" sz="3099" spc="6">
                <a:solidFill>
                  <a:srgbClr val="FFFFFF"/>
                </a:solidFill>
                <a:latin typeface="Poppins"/>
                <a:ea typeface="Poppins"/>
                <a:cs typeface="Poppins"/>
                <a:sym typeface="Poppins"/>
              </a:rPr>
              <a:t>Nhận xét:</a:t>
            </a:r>
          </a:p>
          <a:p>
            <a:pPr algn="just" marL="582925" indent="-291463" lvl="1">
              <a:lnSpc>
                <a:spcPts val="3779"/>
              </a:lnSpc>
              <a:spcBef>
                <a:spcPct val="0"/>
              </a:spcBef>
              <a:buFont typeface="Arial"/>
              <a:buChar char="•"/>
            </a:pPr>
            <a:r>
              <a:rPr lang="en-US" sz="2699" spc="5">
                <a:solidFill>
                  <a:srgbClr val="FFFFFF"/>
                </a:solidFill>
                <a:latin typeface="Poppins"/>
                <a:ea typeface="Poppins"/>
                <a:cs typeface="Poppins"/>
                <a:sym typeface="Poppins"/>
              </a:rPr>
              <a:t>Hai ứ</a:t>
            </a:r>
            <a:r>
              <a:rPr lang="en-US" sz="2699" spc="5">
                <a:solidFill>
                  <a:srgbClr val="FFFFFF"/>
                </a:solidFill>
                <a:latin typeface="Poppins"/>
                <a:ea typeface="Poppins"/>
                <a:cs typeface="Poppins"/>
                <a:sym typeface="Poppins"/>
              </a:rPr>
              <a:t>ng</a:t>
            </a:r>
            <a:r>
              <a:rPr lang="en-US" sz="2699" spc="5">
                <a:solidFill>
                  <a:srgbClr val="FFFFFF"/>
                </a:solidFill>
                <a:latin typeface="Poppins"/>
                <a:ea typeface="Poppins"/>
                <a:cs typeface="Poppins"/>
                <a:sym typeface="Poppins"/>
              </a:rPr>
              <a:t> viên chính chiếm phần lớn đóng góp: Obama (Democrat) và Romney (Republican).</a:t>
            </a:r>
          </a:p>
          <a:p>
            <a:pPr algn="just" marL="582925" indent="-291463" lvl="1">
              <a:lnSpc>
                <a:spcPts val="3779"/>
              </a:lnSpc>
              <a:spcBef>
                <a:spcPct val="0"/>
              </a:spcBef>
              <a:buFont typeface="Arial"/>
              <a:buChar char="•"/>
            </a:pPr>
            <a:r>
              <a:rPr lang="en-US" sz="2699" spc="5">
                <a:solidFill>
                  <a:srgbClr val="FFFFFF"/>
                </a:solidFill>
                <a:latin typeface="Poppins"/>
                <a:ea typeface="Poppins"/>
                <a:cs typeface="Poppins"/>
                <a:sym typeface="Poppins"/>
              </a:rPr>
              <a:t>Obama dẫn đầu rõ rệt về tổng USD, cao hơn Romney khoảng ~50% theo biểu đồ.</a:t>
            </a:r>
          </a:p>
          <a:p>
            <a:pPr algn="just" marL="582925" indent="-291463" lvl="1">
              <a:lnSpc>
                <a:spcPts val="3779"/>
              </a:lnSpc>
              <a:spcBef>
                <a:spcPct val="0"/>
              </a:spcBef>
              <a:buFont typeface="Arial"/>
              <a:buChar char="•"/>
            </a:pPr>
            <a:r>
              <a:rPr lang="en-US" sz="2699" spc="5">
                <a:solidFill>
                  <a:srgbClr val="FFFFFF"/>
                </a:solidFill>
                <a:latin typeface="Poppins"/>
                <a:ea typeface="Poppins"/>
                <a:cs typeface="Poppins"/>
                <a:sym typeface="Poppins"/>
              </a:rPr>
              <a:t>Sau hai ứng viên top, các ứng viên còn lại đóng góp rất nhỏ (đuôi dài), cho thấy huy động tập trung vào Obama và Romney.</a:t>
            </a:r>
          </a:p>
          <a:p>
            <a:pPr algn="just" marL="582925" indent="-291463" lvl="1">
              <a:lnSpc>
                <a:spcPts val="3779"/>
              </a:lnSpc>
              <a:spcBef>
                <a:spcPct val="0"/>
              </a:spcBef>
              <a:buFont typeface="Arial"/>
              <a:buChar char="•"/>
            </a:pPr>
            <a:r>
              <a:rPr lang="en-US" sz="2699" spc="5">
                <a:solidFill>
                  <a:srgbClr val="FFFFFF"/>
                </a:solidFill>
                <a:latin typeface="Poppins"/>
                <a:ea typeface="Poppins"/>
                <a:cs typeface="Poppins"/>
                <a:sym typeface="Poppins"/>
              </a:rPr>
              <a:t>Nên soi thêm phân phối mức tiền và diễn biến theo thời gian/bang (hoặc theo donor duy nhất) để tách hiệu ứng nhiều giao dịch nhỏ vs. vài khoản lớn.</a:t>
            </a:r>
          </a:p>
          <a:p>
            <a:pPr algn="just">
              <a:lnSpc>
                <a:spcPts val="3779"/>
              </a:lnSpc>
              <a:spcBef>
                <a:spcPct val="0"/>
              </a:spcBef>
            </a:pPr>
          </a:p>
        </p:txBody>
      </p:sp>
      <p:grpSp>
        <p:nvGrpSpPr>
          <p:cNvPr name="Group 4" id="4"/>
          <p:cNvGrpSpPr/>
          <p:nvPr/>
        </p:nvGrpSpPr>
        <p:grpSpPr>
          <a:xfrm rot="0">
            <a:off x="1028700" y="261466"/>
            <a:ext cx="4860236" cy="1534467"/>
            <a:chOff x="0" y="0"/>
            <a:chExt cx="1280062" cy="404140"/>
          </a:xfrm>
        </p:grpSpPr>
        <p:sp>
          <p:nvSpPr>
            <p:cNvPr name="Freeform 5" id="5"/>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6" id="6"/>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 Dataset 5 </a:t>
              </a:r>
            </a:p>
          </p:txBody>
        </p:sp>
      </p:gr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070">
                <a:alpha val="100000"/>
              </a:srgbClr>
            </a:gs>
            <a:gs pos="100000">
              <a:srgbClr val="00064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56460" y="0"/>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2180" y="542167"/>
            <a:ext cx="16847120" cy="1250329"/>
            <a:chOff x="0" y="0"/>
            <a:chExt cx="4437102" cy="329305"/>
          </a:xfrm>
        </p:grpSpPr>
        <p:sp>
          <p:nvSpPr>
            <p:cNvPr name="Freeform 4" id="4"/>
            <p:cNvSpPr/>
            <p:nvPr/>
          </p:nvSpPr>
          <p:spPr>
            <a:xfrm flipH="false" flipV="false" rot="0">
              <a:off x="0" y="0"/>
              <a:ext cx="4437102" cy="329305"/>
            </a:xfrm>
            <a:custGeom>
              <a:avLst/>
              <a:gdLst/>
              <a:ahLst/>
              <a:cxnLst/>
              <a:rect r="r" b="b" t="t" l="l"/>
              <a:pathLst>
                <a:path h="329305" w="4437102">
                  <a:moveTo>
                    <a:pt x="45954" y="0"/>
                  </a:moveTo>
                  <a:lnTo>
                    <a:pt x="4391148" y="0"/>
                  </a:lnTo>
                  <a:cubicBezTo>
                    <a:pt x="4416527" y="0"/>
                    <a:pt x="4437102" y="20574"/>
                    <a:pt x="4437102" y="45954"/>
                  </a:cubicBezTo>
                  <a:lnTo>
                    <a:pt x="4437102" y="283351"/>
                  </a:lnTo>
                  <a:cubicBezTo>
                    <a:pt x="4437102" y="308730"/>
                    <a:pt x="4416527" y="329305"/>
                    <a:pt x="4391148" y="329305"/>
                  </a:cubicBezTo>
                  <a:lnTo>
                    <a:pt x="45954" y="329305"/>
                  </a:lnTo>
                  <a:cubicBezTo>
                    <a:pt x="20574" y="329305"/>
                    <a:pt x="0" y="308730"/>
                    <a:pt x="0" y="283351"/>
                  </a:cubicBezTo>
                  <a:lnTo>
                    <a:pt x="0" y="45954"/>
                  </a:lnTo>
                  <a:cubicBezTo>
                    <a:pt x="0" y="20574"/>
                    <a:pt x="20574" y="0"/>
                    <a:pt x="45954" y="0"/>
                  </a:cubicBezTo>
                  <a:close/>
                </a:path>
              </a:pathLst>
            </a:custGeom>
            <a:solidFill>
              <a:srgbClr val="00FFFF"/>
            </a:solidFill>
          </p:spPr>
        </p:sp>
        <p:sp>
          <p:nvSpPr>
            <p:cNvPr name="TextBox 5" id="5"/>
            <p:cNvSpPr txBox="true"/>
            <p:nvPr/>
          </p:nvSpPr>
          <p:spPr>
            <a:xfrm>
              <a:off x="0" y="-114300"/>
              <a:ext cx="4437102" cy="443605"/>
            </a:xfrm>
            <a:prstGeom prst="rect">
              <a:avLst/>
            </a:prstGeom>
          </p:spPr>
          <p:txBody>
            <a:bodyPr anchor="ctr" rtlCol="false" tIns="50800" lIns="50800" bIns="50800" rIns="50800"/>
            <a:lstStyle/>
            <a:p>
              <a:pPr algn="ctr">
                <a:lnSpc>
                  <a:spcPts val="5880"/>
                </a:lnSpc>
              </a:pPr>
              <a:r>
                <a:rPr lang="en-US" b="true" sz="4200" spc="8">
                  <a:solidFill>
                    <a:srgbClr val="000000"/>
                  </a:solidFill>
                  <a:latin typeface="Poppins Bold"/>
                  <a:ea typeface="Poppins Bold"/>
                  <a:cs typeface="Poppins Bold"/>
                  <a:sym typeface="Poppins Bold"/>
                </a:rPr>
                <a:t>3.5.1 Donation Statistics by Occupation and Employer</a:t>
              </a:r>
            </a:p>
            <a:p>
              <a:pPr algn="ctr">
                <a:lnSpc>
                  <a:spcPts val="1820"/>
                </a:lnSpc>
              </a:pPr>
            </a:p>
          </p:txBody>
        </p:sp>
      </p:grpSp>
      <p:sp>
        <p:nvSpPr>
          <p:cNvPr name="Freeform 6" id="6"/>
          <p:cNvSpPr/>
          <p:nvPr/>
        </p:nvSpPr>
        <p:spPr>
          <a:xfrm flipH="false" flipV="false" rot="0">
            <a:off x="9651915" y="2057400"/>
            <a:ext cx="7607385" cy="7634362"/>
          </a:xfrm>
          <a:custGeom>
            <a:avLst/>
            <a:gdLst/>
            <a:ahLst/>
            <a:cxnLst/>
            <a:rect r="r" b="b" t="t" l="l"/>
            <a:pathLst>
              <a:path h="7634362" w="7607385">
                <a:moveTo>
                  <a:pt x="0" y="0"/>
                </a:moveTo>
                <a:lnTo>
                  <a:pt x="7607385" y="0"/>
                </a:lnTo>
                <a:lnTo>
                  <a:pt x="7607385" y="7634362"/>
                </a:lnTo>
                <a:lnTo>
                  <a:pt x="0" y="7634362"/>
                </a:lnTo>
                <a:lnTo>
                  <a:pt x="0" y="0"/>
                </a:lnTo>
                <a:close/>
              </a:path>
            </a:pathLst>
          </a:custGeom>
          <a:blipFill>
            <a:blip r:embed="rId4"/>
            <a:stretch>
              <a:fillRect l="0" t="0" r="0" b="0"/>
            </a:stretch>
          </a:blipFill>
        </p:spPr>
      </p:sp>
      <p:sp>
        <p:nvSpPr>
          <p:cNvPr name="TextBox 7" id="7"/>
          <p:cNvSpPr txBox="true"/>
          <p:nvPr/>
        </p:nvSpPr>
        <p:spPr>
          <a:xfrm rot="0">
            <a:off x="412180" y="2540391"/>
            <a:ext cx="8877509" cy="7151371"/>
          </a:xfrm>
          <a:prstGeom prst="rect">
            <a:avLst/>
          </a:prstGeom>
        </p:spPr>
        <p:txBody>
          <a:bodyPr anchor="t" rtlCol="false" tIns="0" lIns="0" bIns="0" rIns="0">
            <a:spAutoFit/>
          </a:bodyPr>
          <a:lstStyle/>
          <a:p>
            <a:pPr algn="just">
              <a:lnSpc>
                <a:spcPts val="3779"/>
              </a:lnSpc>
              <a:spcBef>
                <a:spcPct val="0"/>
              </a:spcBef>
            </a:pPr>
            <a:r>
              <a:rPr lang="en-US" sz="2699" spc="5">
                <a:solidFill>
                  <a:srgbClr val="FFFFFF"/>
                </a:solidFill>
                <a:latin typeface="Poppins"/>
                <a:ea typeface="Poppins"/>
                <a:cs typeface="Poppins"/>
                <a:sym typeface="Poppins"/>
              </a:rPr>
              <a:t>Đây là top</a:t>
            </a:r>
            <a:r>
              <a:rPr lang="en-US" sz="2699" spc="5">
                <a:solidFill>
                  <a:srgbClr val="FFFFFF"/>
                </a:solidFill>
                <a:latin typeface="Poppins"/>
                <a:ea typeface="Poppins"/>
                <a:cs typeface="Poppins"/>
                <a:sym typeface="Poppins"/>
              </a:rPr>
              <a:t> nghề nghiệp theo số giao dịch (không phải số người, cũng không phải tổng tiền). RETIRED áp đảo ⇒ nhóm về hưu đóng góp rất nhiều giao dịch.</a:t>
            </a:r>
          </a:p>
          <a:p>
            <a:pPr algn="just" marL="582925" indent="-291463" lvl="1">
              <a:lnSpc>
                <a:spcPts val="3779"/>
              </a:lnSpc>
              <a:spcBef>
                <a:spcPct val="0"/>
              </a:spcBef>
              <a:buFont typeface="Arial"/>
              <a:buChar char="•"/>
            </a:pPr>
            <a:r>
              <a:rPr lang="en-US" sz="2699" spc="5">
                <a:solidFill>
                  <a:srgbClr val="FFFFFF"/>
                </a:solidFill>
                <a:latin typeface="Poppins"/>
                <a:ea typeface="Poppins"/>
                <a:cs typeface="Poppins"/>
                <a:sym typeface="Poppins"/>
              </a:rPr>
              <a:t>INFORMATION REQUESTED / …PER BEST EFFORTS là giá trị placeholder (thiếu/không cung cấp). Nên gộp về một nhãn như NOT PROVIDED để tránh méo thống kê.</a:t>
            </a:r>
          </a:p>
          <a:p>
            <a:pPr algn="just" marL="582925" indent="-291463" lvl="1">
              <a:lnSpc>
                <a:spcPts val="3779"/>
              </a:lnSpc>
              <a:spcBef>
                <a:spcPct val="0"/>
              </a:spcBef>
              <a:buFont typeface="Arial"/>
              <a:buChar char="•"/>
            </a:pPr>
            <a:r>
              <a:rPr lang="en-US" sz="2699" spc="5">
                <a:solidFill>
                  <a:srgbClr val="FFFFFF"/>
                </a:solidFill>
                <a:latin typeface="Poppins"/>
                <a:ea typeface="Poppins"/>
                <a:cs typeface="Poppins"/>
                <a:sym typeface="Poppins"/>
              </a:rPr>
              <a:t>Các</a:t>
            </a:r>
            <a:r>
              <a:rPr lang="en-US" sz="2699" spc="5">
                <a:solidFill>
                  <a:srgbClr val="FFFFFF"/>
                </a:solidFill>
                <a:latin typeface="Poppins"/>
                <a:ea typeface="Poppins"/>
                <a:cs typeface="Poppins"/>
                <a:sym typeface="Poppins"/>
              </a:rPr>
              <a:t> nghề thu nhập cao/chuyên môn (ATTORNEY, PHYSICIAN, ENGINEER, CONSULTANT, PROFESSOR) xuất hiện dày, phù hợp kỳ vọng về khả năng hiến tặng.</a:t>
            </a:r>
          </a:p>
          <a:p>
            <a:pPr algn="just" marL="582925" indent="-291463" lvl="1">
              <a:lnSpc>
                <a:spcPts val="3779"/>
              </a:lnSpc>
              <a:spcBef>
                <a:spcPct val="0"/>
              </a:spcBef>
              <a:buFont typeface="Arial"/>
              <a:buChar char="•"/>
            </a:pPr>
            <a:r>
              <a:rPr lang="en-US" sz="2699" spc="5">
                <a:solidFill>
                  <a:srgbClr val="FFFFFF"/>
                </a:solidFill>
                <a:latin typeface="Poppins"/>
                <a:ea typeface="Poppins"/>
                <a:cs typeface="Poppins"/>
                <a:sym typeface="Poppins"/>
              </a:rPr>
              <a:t>HOMEMAKER cho thấy đóng góp hộ gia đình/không đi làm cũng đáng kể.</a:t>
            </a:r>
          </a:p>
          <a:p>
            <a:pPr algn="just">
              <a:lnSpc>
                <a:spcPts val="3779"/>
              </a:lnSpc>
              <a:spcBef>
                <a:spcPct val="0"/>
              </a:spcBef>
            </a:pPr>
          </a:p>
        </p:txBody>
      </p:sp>
      <p:sp>
        <p:nvSpPr>
          <p:cNvPr name="TextBox 8" id="8"/>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261466"/>
            <a:ext cx="4860236" cy="1534467"/>
            <a:chOff x="0" y="0"/>
            <a:chExt cx="1280062" cy="404140"/>
          </a:xfrm>
        </p:grpSpPr>
        <p:sp>
          <p:nvSpPr>
            <p:cNvPr name="Freeform 3" id="3"/>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4" id="4"/>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3.5.1</a:t>
              </a:r>
            </a:p>
          </p:txBody>
        </p:sp>
      </p:grpSp>
      <p:sp>
        <p:nvSpPr>
          <p:cNvPr name="Freeform 5" id="5"/>
          <p:cNvSpPr/>
          <p:nvPr/>
        </p:nvSpPr>
        <p:spPr>
          <a:xfrm flipH="false" flipV="false" rot="0">
            <a:off x="6748279" y="3426206"/>
            <a:ext cx="9054058" cy="5832094"/>
          </a:xfrm>
          <a:custGeom>
            <a:avLst/>
            <a:gdLst/>
            <a:ahLst/>
            <a:cxnLst/>
            <a:rect r="r" b="b" t="t" l="l"/>
            <a:pathLst>
              <a:path h="5832094" w="9054058">
                <a:moveTo>
                  <a:pt x="0" y="0"/>
                </a:moveTo>
                <a:lnTo>
                  <a:pt x="9054057" y="0"/>
                </a:lnTo>
                <a:lnTo>
                  <a:pt x="9054057" y="5832094"/>
                </a:lnTo>
                <a:lnTo>
                  <a:pt x="0" y="5832094"/>
                </a:lnTo>
                <a:lnTo>
                  <a:pt x="0" y="0"/>
                </a:lnTo>
                <a:close/>
              </a:path>
            </a:pathLst>
          </a:custGeom>
          <a:blipFill>
            <a:blip r:embed="rId2"/>
            <a:stretch>
              <a:fillRect l="0" t="-492" r="0" b="-492"/>
            </a:stretch>
          </a:blipFill>
        </p:spPr>
      </p:sp>
      <p:sp>
        <p:nvSpPr>
          <p:cNvPr name="TextBox 6" id="6"/>
          <p:cNvSpPr txBox="true"/>
          <p:nvPr/>
        </p:nvSpPr>
        <p:spPr>
          <a:xfrm rot="0">
            <a:off x="1161152" y="2576283"/>
            <a:ext cx="14330106" cy="1173481"/>
          </a:xfrm>
          <a:prstGeom prst="rect">
            <a:avLst/>
          </a:prstGeom>
        </p:spPr>
        <p:txBody>
          <a:bodyPr anchor="t" rtlCol="false" tIns="0" lIns="0" bIns="0" rIns="0">
            <a:spAutoFit/>
          </a:bodyPr>
          <a:lstStyle/>
          <a:p>
            <a:pPr algn="just">
              <a:lnSpc>
                <a:spcPts val="4619"/>
              </a:lnSpc>
              <a:spcBef>
                <a:spcPct val="0"/>
              </a:spcBef>
            </a:pPr>
            <a:r>
              <a:rPr lang="en-US" sz="3299" spc="6">
                <a:solidFill>
                  <a:srgbClr val="FFFFFF"/>
                </a:solidFill>
                <a:latin typeface="Poppins"/>
                <a:ea typeface="Poppins"/>
                <a:cs typeface="Poppins"/>
                <a:sym typeface="Poppins"/>
              </a:rPr>
              <a:t>Lọc ra</a:t>
            </a:r>
            <a:r>
              <a:rPr lang="en-US" sz="3299" spc="6">
                <a:solidFill>
                  <a:srgbClr val="FFFFFF"/>
                </a:solidFill>
                <a:latin typeface="Poppins"/>
                <a:ea typeface="Poppins"/>
                <a:cs typeface="Poppins"/>
                <a:sym typeface="Poppins"/>
              </a:rPr>
              <a:t> các nghề nghiệp có tổng số tiền quyên góp trên 2 triệu USD, phân theo đảng phái</a:t>
            </a:r>
          </a:p>
        </p:txBody>
      </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261466"/>
            <a:ext cx="4860236" cy="1534467"/>
            <a:chOff x="0" y="0"/>
            <a:chExt cx="1280062" cy="404140"/>
          </a:xfrm>
        </p:grpSpPr>
        <p:sp>
          <p:nvSpPr>
            <p:cNvPr name="Freeform 3" id="3"/>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4" id="4"/>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3.5.1</a:t>
              </a:r>
            </a:p>
          </p:txBody>
        </p:sp>
      </p:grpSp>
      <p:sp>
        <p:nvSpPr>
          <p:cNvPr name="Freeform 5" id="5"/>
          <p:cNvSpPr/>
          <p:nvPr/>
        </p:nvSpPr>
        <p:spPr>
          <a:xfrm flipH="false" flipV="false" rot="0">
            <a:off x="7817122" y="2569403"/>
            <a:ext cx="9988029" cy="6077706"/>
          </a:xfrm>
          <a:custGeom>
            <a:avLst/>
            <a:gdLst/>
            <a:ahLst/>
            <a:cxnLst/>
            <a:rect r="r" b="b" t="t" l="l"/>
            <a:pathLst>
              <a:path h="6077706" w="9988029">
                <a:moveTo>
                  <a:pt x="0" y="0"/>
                </a:moveTo>
                <a:lnTo>
                  <a:pt x="9988028" y="0"/>
                </a:lnTo>
                <a:lnTo>
                  <a:pt x="9988028" y="6077706"/>
                </a:lnTo>
                <a:lnTo>
                  <a:pt x="0" y="6077706"/>
                </a:lnTo>
                <a:lnTo>
                  <a:pt x="0" y="0"/>
                </a:lnTo>
                <a:close/>
              </a:path>
            </a:pathLst>
          </a:custGeom>
          <a:blipFill>
            <a:blip r:embed="rId2"/>
            <a:stretch>
              <a:fillRect l="0" t="0" r="0" b="0"/>
            </a:stretch>
          </a:blipFill>
        </p:spPr>
      </p:sp>
      <p:sp>
        <p:nvSpPr>
          <p:cNvPr name="TextBox 6" id="6"/>
          <p:cNvSpPr txBox="true"/>
          <p:nvPr/>
        </p:nvSpPr>
        <p:spPr>
          <a:xfrm rot="0">
            <a:off x="267372" y="2135506"/>
            <a:ext cx="7284846" cy="7029448"/>
          </a:xfrm>
          <a:prstGeom prst="rect">
            <a:avLst/>
          </a:prstGeom>
        </p:spPr>
        <p:txBody>
          <a:bodyPr anchor="t" rtlCol="false" tIns="0" lIns="0" bIns="0" rIns="0">
            <a:spAutoFit/>
          </a:bodyPr>
          <a:lstStyle/>
          <a:p>
            <a:pPr algn="l">
              <a:lnSpc>
                <a:spcPts val="4760"/>
              </a:lnSpc>
            </a:pPr>
            <a:r>
              <a:rPr lang="en-US" sz="3400" spc="6">
                <a:solidFill>
                  <a:srgbClr val="FFFFFF"/>
                </a:solidFill>
                <a:latin typeface="Poppins"/>
                <a:ea typeface="Poppins"/>
                <a:cs typeface="Poppins"/>
                <a:sym typeface="Poppins"/>
              </a:rPr>
              <a:t>Nhận xét:</a:t>
            </a:r>
          </a:p>
          <a:p>
            <a:pPr algn="l" marL="561358" indent="-280679" lvl="1">
              <a:lnSpc>
                <a:spcPts val="3640"/>
              </a:lnSpc>
              <a:spcBef>
                <a:spcPct val="0"/>
              </a:spcBef>
              <a:buFont typeface="Arial"/>
              <a:buChar char="•"/>
            </a:pPr>
            <a:r>
              <a:rPr lang="en-US" sz="2600" spc="5">
                <a:solidFill>
                  <a:srgbClr val="FFFFFF"/>
                </a:solidFill>
                <a:latin typeface="Poppins"/>
                <a:ea typeface="Poppins"/>
                <a:cs typeface="Poppins"/>
                <a:sym typeface="Poppins"/>
              </a:rPr>
              <a:t>RETIRED vượt trội (~5×10⁷ USD) → nhóm nhà tài trợ lớn nhất; kế đến là NOT PROVIDED (~2.6×10⁷) ch</a:t>
            </a:r>
            <a:r>
              <a:rPr lang="en-US" sz="2600" spc="5">
                <a:solidFill>
                  <a:srgbClr val="FFFFFF"/>
                </a:solidFill>
                <a:latin typeface="Poppins"/>
                <a:ea typeface="Poppins"/>
                <a:cs typeface="Poppins"/>
                <a:sym typeface="Poppins"/>
              </a:rPr>
              <a:t>o thấy nhiễu do thiếu nghề (nên gộp/loại khi phân tích).</a:t>
            </a:r>
          </a:p>
          <a:p>
            <a:pPr algn="l" marL="561358" indent="-280679" lvl="1">
              <a:lnSpc>
                <a:spcPts val="3640"/>
              </a:lnSpc>
              <a:spcBef>
                <a:spcPct val="0"/>
              </a:spcBef>
              <a:buFont typeface="Arial"/>
              <a:buChar char="•"/>
            </a:pPr>
            <a:r>
              <a:rPr lang="en-US" sz="2600" spc="5">
                <a:solidFill>
                  <a:srgbClr val="FFFFFF"/>
                </a:solidFill>
                <a:latin typeface="Poppins"/>
                <a:ea typeface="Poppins"/>
                <a:cs typeface="Poppins"/>
                <a:sym typeface="Poppins"/>
              </a:rPr>
              <a:t>ATTORNEY &amp; HOMEMAKER cũng rất lớn (~1.8×10⁷), còn CEO/EXECUTIVE/PRESIDENT ở mức trung bình (~5–9×10⁶) và LAWYER/CONSULTANT thấp hơn.</a:t>
            </a:r>
          </a:p>
          <a:p>
            <a:pPr algn="l" marL="561358" indent="-280679" lvl="1">
              <a:lnSpc>
                <a:spcPts val="3640"/>
              </a:lnSpc>
              <a:spcBef>
                <a:spcPct val="0"/>
              </a:spcBef>
              <a:buFont typeface="Arial"/>
              <a:buChar char="•"/>
            </a:pPr>
            <a:r>
              <a:rPr lang="en-US" sz="2600" spc="5">
                <a:solidFill>
                  <a:srgbClr val="FFFFFF"/>
                </a:solidFill>
                <a:latin typeface="Poppins"/>
                <a:ea typeface="Poppins"/>
                <a:cs typeface="Poppins"/>
                <a:sym typeface="Poppins"/>
              </a:rPr>
              <a:t>Phân phối lệch phải mạnh (một vài nhóm chi phối). Để đọc dễ hơn, bạn có thể: dùng log-scale trục X, thêm nhãn giá trị, hoặc tách theo đảng để thấy xu hướng nghề ↔ đảng.</a:t>
            </a:r>
          </a:p>
          <a:p>
            <a:pPr algn="l">
              <a:lnSpc>
                <a:spcPts val="3640"/>
              </a:lnSpc>
              <a:spcBef>
                <a:spcPct val="0"/>
              </a:spcBef>
            </a:pPr>
          </a:p>
        </p:txBody>
      </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261466"/>
            <a:ext cx="4860236" cy="1534467"/>
            <a:chOff x="0" y="0"/>
            <a:chExt cx="1280062" cy="404140"/>
          </a:xfrm>
        </p:grpSpPr>
        <p:sp>
          <p:nvSpPr>
            <p:cNvPr name="Freeform 3" id="3"/>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4" id="4"/>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3.5.1</a:t>
              </a:r>
            </a:p>
          </p:txBody>
        </p:sp>
      </p:grpSp>
      <p:sp>
        <p:nvSpPr>
          <p:cNvPr name="Freeform 5" id="5"/>
          <p:cNvSpPr/>
          <p:nvPr/>
        </p:nvSpPr>
        <p:spPr>
          <a:xfrm flipH="false" flipV="false" rot="0">
            <a:off x="827633" y="3596594"/>
            <a:ext cx="16971906" cy="6120202"/>
          </a:xfrm>
          <a:custGeom>
            <a:avLst/>
            <a:gdLst/>
            <a:ahLst/>
            <a:cxnLst/>
            <a:rect r="r" b="b" t="t" l="l"/>
            <a:pathLst>
              <a:path h="6120202" w="16971906">
                <a:moveTo>
                  <a:pt x="0" y="0"/>
                </a:moveTo>
                <a:lnTo>
                  <a:pt x="16971905" y="0"/>
                </a:lnTo>
                <a:lnTo>
                  <a:pt x="16971905" y="6120202"/>
                </a:lnTo>
                <a:lnTo>
                  <a:pt x="0" y="6120202"/>
                </a:lnTo>
                <a:lnTo>
                  <a:pt x="0" y="0"/>
                </a:lnTo>
                <a:close/>
              </a:path>
            </a:pathLst>
          </a:custGeom>
          <a:blipFill>
            <a:blip r:embed="rId2"/>
            <a:stretch>
              <a:fillRect l="0" t="0" r="0" b="0"/>
            </a:stretch>
          </a:blipFill>
        </p:spPr>
      </p:sp>
      <p:sp>
        <p:nvSpPr>
          <p:cNvPr name="TextBox 6" id="6"/>
          <p:cNvSpPr txBox="true"/>
          <p:nvPr/>
        </p:nvSpPr>
        <p:spPr>
          <a:xfrm rot="0">
            <a:off x="591614" y="1929679"/>
            <a:ext cx="17696386" cy="1128393"/>
          </a:xfrm>
          <a:prstGeom prst="rect">
            <a:avLst/>
          </a:prstGeom>
        </p:spPr>
        <p:txBody>
          <a:bodyPr anchor="t" rtlCol="false" tIns="0" lIns="0" bIns="0" rIns="0">
            <a:spAutoFit/>
          </a:bodyPr>
          <a:lstStyle/>
          <a:p>
            <a:pPr algn="l">
              <a:lnSpc>
                <a:spcPts val="4480"/>
              </a:lnSpc>
              <a:spcBef>
                <a:spcPct val="0"/>
              </a:spcBef>
            </a:pPr>
            <a:r>
              <a:rPr lang="en-US" sz="3200" spc="6">
                <a:solidFill>
                  <a:srgbClr val="FFFFFF"/>
                </a:solidFill>
                <a:latin typeface="Poppins"/>
                <a:ea typeface="Poppins"/>
                <a:cs typeface="Poppins"/>
                <a:sym typeface="Poppins"/>
              </a:rPr>
              <a:t>Biểu đồ cột ngang</a:t>
            </a:r>
            <a:r>
              <a:rPr lang="en-US" sz="3200" spc="6">
                <a:solidFill>
                  <a:srgbClr val="FFFFFF"/>
                </a:solidFill>
                <a:latin typeface="Poppins"/>
                <a:ea typeface="Poppins"/>
                <a:cs typeface="Poppins"/>
                <a:sym typeface="Poppins"/>
              </a:rPr>
              <a:t> hiển thị Top 10 “employers” theo tổng tiền quyên góp cho từng ứng viên: bên trái Obama, bên phải Romney. Trục X: USD, trục Y: tên employer.</a:t>
            </a:r>
          </a:p>
        </p:txBody>
      </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49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39080" y="414152"/>
            <a:ext cx="18048920" cy="1371271"/>
            <a:chOff x="0" y="0"/>
            <a:chExt cx="4753625" cy="361158"/>
          </a:xfrm>
        </p:grpSpPr>
        <p:sp>
          <p:nvSpPr>
            <p:cNvPr name="Freeform 3" id="3"/>
            <p:cNvSpPr/>
            <p:nvPr/>
          </p:nvSpPr>
          <p:spPr>
            <a:xfrm flipH="false" flipV="false" rot="0">
              <a:off x="0" y="0"/>
              <a:ext cx="4753625" cy="361158"/>
            </a:xfrm>
            <a:custGeom>
              <a:avLst/>
              <a:gdLst/>
              <a:ahLst/>
              <a:cxnLst/>
              <a:rect r="r" b="b" t="t" l="l"/>
              <a:pathLst>
                <a:path h="361158" w="4753625">
                  <a:moveTo>
                    <a:pt x="42894" y="0"/>
                  </a:moveTo>
                  <a:lnTo>
                    <a:pt x="4710731" y="0"/>
                  </a:lnTo>
                  <a:cubicBezTo>
                    <a:pt x="4722107" y="0"/>
                    <a:pt x="4733017" y="4519"/>
                    <a:pt x="4741061" y="12563"/>
                  </a:cubicBezTo>
                  <a:cubicBezTo>
                    <a:pt x="4749106" y="20608"/>
                    <a:pt x="4753625" y="31518"/>
                    <a:pt x="4753625" y="42894"/>
                  </a:cubicBezTo>
                  <a:lnTo>
                    <a:pt x="4753625" y="318264"/>
                  </a:lnTo>
                  <a:cubicBezTo>
                    <a:pt x="4753625" y="329640"/>
                    <a:pt x="4749106" y="340550"/>
                    <a:pt x="4741061" y="348594"/>
                  </a:cubicBezTo>
                  <a:cubicBezTo>
                    <a:pt x="4733017" y="356639"/>
                    <a:pt x="4722107" y="361158"/>
                    <a:pt x="4710731" y="361158"/>
                  </a:cubicBezTo>
                  <a:lnTo>
                    <a:pt x="42894" y="361158"/>
                  </a:lnTo>
                  <a:cubicBezTo>
                    <a:pt x="31518" y="361158"/>
                    <a:pt x="20608" y="356639"/>
                    <a:pt x="12563" y="348594"/>
                  </a:cubicBezTo>
                  <a:cubicBezTo>
                    <a:pt x="4519" y="340550"/>
                    <a:pt x="0" y="329640"/>
                    <a:pt x="0" y="318264"/>
                  </a:cubicBezTo>
                  <a:lnTo>
                    <a:pt x="0" y="42894"/>
                  </a:lnTo>
                  <a:cubicBezTo>
                    <a:pt x="0" y="31518"/>
                    <a:pt x="4519" y="20608"/>
                    <a:pt x="12563" y="12563"/>
                  </a:cubicBezTo>
                  <a:cubicBezTo>
                    <a:pt x="20608" y="4519"/>
                    <a:pt x="31518" y="0"/>
                    <a:pt x="42894" y="0"/>
                  </a:cubicBezTo>
                  <a:close/>
                </a:path>
              </a:pathLst>
            </a:custGeom>
            <a:solidFill>
              <a:srgbClr val="00FFFF"/>
            </a:solidFill>
          </p:spPr>
        </p:sp>
        <p:sp>
          <p:nvSpPr>
            <p:cNvPr name="TextBox 4" id="4"/>
            <p:cNvSpPr txBox="true"/>
            <p:nvPr/>
          </p:nvSpPr>
          <p:spPr>
            <a:xfrm>
              <a:off x="0" y="-142875"/>
              <a:ext cx="4753625" cy="504033"/>
            </a:xfrm>
            <a:prstGeom prst="rect">
              <a:avLst/>
            </a:prstGeom>
          </p:spPr>
          <p:txBody>
            <a:bodyPr anchor="ctr" rtlCol="false" tIns="50800" lIns="50800" bIns="50800" rIns="50800"/>
            <a:lstStyle/>
            <a:p>
              <a:pPr algn="ctr">
                <a:lnSpc>
                  <a:spcPts val="7280"/>
                </a:lnSpc>
              </a:pPr>
              <a:r>
                <a:rPr lang="en-US" b="true" sz="5200" spc="10">
                  <a:solidFill>
                    <a:srgbClr val="000000"/>
                  </a:solidFill>
                  <a:latin typeface="Poppins Bold"/>
                  <a:ea typeface="Poppins Bold"/>
                  <a:cs typeface="Poppins Bold"/>
                  <a:sym typeface="Poppins Bold"/>
                </a:rPr>
                <a:t>Biểu đồ phân bố lượt click theo quốc gia </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253731" y="2058382"/>
            <a:ext cx="11780537" cy="7017517"/>
          </a:xfrm>
          <a:custGeom>
            <a:avLst/>
            <a:gdLst/>
            <a:ahLst/>
            <a:cxnLst/>
            <a:rect r="r" b="b" t="t" l="l"/>
            <a:pathLst>
              <a:path h="7017517" w="11780537">
                <a:moveTo>
                  <a:pt x="0" y="0"/>
                </a:moveTo>
                <a:lnTo>
                  <a:pt x="11780538" y="0"/>
                </a:lnTo>
                <a:lnTo>
                  <a:pt x="11780538" y="7017517"/>
                </a:lnTo>
                <a:lnTo>
                  <a:pt x="0" y="7017517"/>
                </a:lnTo>
                <a:lnTo>
                  <a:pt x="0" y="0"/>
                </a:lnTo>
                <a:close/>
              </a:path>
            </a:pathLst>
          </a:custGeom>
          <a:blipFill>
            <a:blip r:embed="rId4"/>
            <a:stretch>
              <a:fillRect l="0" t="0" r="0" b="0"/>
            </a:stretch>
          </a:blipFill>
        </p:spPr>
      </p:sp>
      <p:sp>
        <p:nvSpPr>
          <p:cNvPr name="TextBox 9" id="9"/>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070">
                <a:alpha val="100000"/>
              </a:srgbClr>
            </a:gs>
            <a:gs pos="100000">
              <a:srgbClr val="00064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7709135">
            <a:off x="-940381" y="365565"/>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2180" y="542167"/>
            <a:ext cx="16847120" cy="1250329"/>
            <a:chOff x="0" y="0"/>
            <a:chExt cx="4437102" cy="329305"/>
          </a:xfrm>
        </p:grpSpPr>
        <p:sp>
          <p:nvSpPr>
            <p:cNvPr name="Freeform 4" id="4"/>
            <p:cNvSpPr/>
            <p:nvPr/>
          </p:nvSpPr>
          <p:spPr>
            <a:xfrm flipH="false" flipV="false" rot="0">
              <a:off x="0" y="0"/>
              <a:ext cx="4437102" cy="329305"/>
            </a:xfrm>
            <a:custGeom>
              <a:avLst/>
              <a:gdLst/>
              <a:ahLst/>
              <a:cxnLst/>
              <a:rect r="r" b="b" t="t" l="l"/>
              <a:pathLst>
                <a:path h="329305" w="4437102">
                  <a:moveTo>
                    <a:pt x="45954" y="0"/>
                  </a:moveTo>
                  <a:lnTo>
                    <a:pt x="4391148" y="0"/>
                  </a:lnTo>
                  <a:cubicBezTo>
                    <a:pt x="4416527" y="0"/>
                    <a:pt x="4437102" y="20574"/>
                    <a:pt x="4437102" y="45954"/>
                  </a:cubicBezTo>
                  <a:lnTo>
                    <a:pt x="4437102" y="283351"/>
                  </a:lnTo>
                  <a:cubicBezTo>
                    <a:pt x="4437102" y="308730"/>
                    <a:pt x="4416527" y="329305"/>
                    <a:pt x="4391148" y="329305"/>
                  </a:cubicBezTo>
                  <a:lnTo>
                    <a:pt x="45954" y="329305"/>
                  </a:lnTo>
                  <a:cubicBezTo>
                    <a:pt x="20574" y="329305"/>
                    <a:pt x="0" y="308730"/>
                    <a:pt x="0" y="283351"/>
                  </a:cubicBezTo>
                  <a:lnTo>
                    <a:pt x="0" y="45954"/>
                  </a:lnTo>
                  <a:cubicBezTo>
                    <a:pt x="0" y="20574"/>
                    <a:pt x="20574" y="0"/>
                    <a:pt x="45954" y="0"/>
                  </a:cubicBezTo>
                  <a:close/>
                </a:path>
              </a:pathLst>
            </a:custGeom>
            <a:solidFill>
              <a:srgbClr val="00FFFF"/>
            </a:solidFill>
          </p:spPr>
        </p:sp>
        <p:sp>
          <p:nvSpPr>
            <p:cNvPr name="TextBox 5" id="5"/>
            <p:cNvSpPr txBox="true"/>
            <p:nvPr/>
          </p:nvSpPr>
          <p:spPr>
            <a:xfrm>
              <a:off x="0" y="-114300"/>
              <a:ext cx="4437102" cy="443605"/>
            </a:xfrm>
            <a:prstGeom prst="rect">
              <a:avLst/>
            </a:prstGeom>
          </p:spPr>
          <p:txBody>
            <a:bodyPr anchor="ctr" rtlCol="false" tIns="50800" lIns="50800" bIns="50800" rIns="50800"/>
            <a:lstStyle/>
            <a:p>
              <a:pPr algn="ctr">
                <a:lnSpc>
                  <a:spcPts val="5880"/>
                </a:lnSpc>
              </a:pPr>
              <a:r>
                <a:rPr lang="en-US" b="true" sz="4200" spc="8">
                  <a:solidFill>
                    <a:srgbClr val="000000"/>
                  </a:solidFill>
                  <a:latin typeface="Poppins Bold"/>
                  <a:ea typeface="Poppins Bold"/>
                  <a:cs typeface="Poppins Bold"/>
                  <a:sym typeface="Poppins Bold"/>
                </a:rPr>
                <a:t>3.5.2 Bucketing Donation Amounts</a:t>
              </a:r>
            </a:p>
          </p:txBody>
        </p:sp>
      </p:grpSp>
      <p:sp>
        <p:nvSpPr>
          <p:cNvPr name="Freeform 6" id="6"/>
          <p:cNvSpPr/>
          <p:nvPr/>
        </p:nvSpPr>
        <p:spPr>
          <a:xfrm flipH="false" flipV="false" rot="0">
            <a:off x="7564399" y="2422965"/>
            <a:ext cx="10377778" cy="7375252"/>
          </a:xfrm>
          <a:custGeom>
            <a:avLst/>
            <a:gdLst/>
            <a:ahLst/>
            <a:cxnLst/>
            <a:rect r="r" b="b" t="t" l="l"/>
            <a:pathLst>
              <a:path h="7375252" w="10377778">
                <a:moveTo>
                  <a:pt x="0" y="0"/>
                </a:moveTo>
                <a:lnTo>
                  <a:pt x="10377778" y="0"/>
                </a:lnTo>
                <a:lnTo>
                  <a:pt x="10377778" y="7375252"/>
                </a:lnTo>
                <a:lnTo>
                  <a:pt x="0" y="7375252"/>
                </a:lnTo>
                <a:lnTo>
                  <a:pt x="0" y="0"/>
                </a:lnTo>
                <a:close/>
              </a:path>
            </a:pathLst>
          </a:custGeom>
          <a:blipFill>
            <a:blip r:embed="rId4"/>
            <a:stretch>
              <a:fillRect l="0" t="0" r="0" b="0"/>
            </a:stretch>
          </a:blipFill>
        </p:spPr>
      </p:sp>
      <p:sp>
        <p:nvSpPr>
          <p:cNvPr name="TextBox 7" id="7"/>
          <p:cNvSpPr txBox="true"/>
          <p:nvPr/>
        </p:nvSpPr>
        <p:spPr>
          <a:xfrm rot="0">
            <a:off x="0" y="4415156"/>
            <a:ext cx="7133561" cy="5246371"/>
          </a:xfrm>
          <a:prstGeom prst="rect">
            <a:avLst/>
          </a:prstGeom>
        </p:spPr>
        <p:txBody>
          <a:bodyPr anchor="t" rtlCol="false" tIns="0" lIns="0" bIns="0" rIns="0">
            <a:spAutoFit/>
          </a:bodyPr>
          <a:lstStyle/>
          <a:p>
            <a:pPr algn="just" marL="582925" indent="-291463" lvl="1">
              <a:lnSpc>
                <a:spcPts val="3779"/>
              </a:lnSpc>
              <a:buFont typeface="Arial"/>
              <a:buChar char="•"/>
            </a:pPr>
            <a:r>
              <a:rPr lang="en-US" sz="2699" spc="5">
                <a:solidFill>
                  <a:srgbClr val="FFFFFF"/>
                </a:solidFill>
                <a:latin typeface="Poppins"/>
                <a:ea typeface="Poppins"/>
                <a:cs typeface="Poppins"/>
                <a:sym typeface="Poppins"/>
              </a:rPr>
              <a:t>Phân phố</a:t>
            </a:r>
            <a:r>
              <a:rPr lang="en-US" sz="2699" spc="5">
                <a:solidFill>
                  <a:srgbClr val="FFFFFF"/>
                </a:solidFill>
                <a:latin typeface="Poppins"/>
                <a:ea typeface="Poppins"/>
                <a:cs typeface="Poppins"/>
                <a:sym typeface="Poppins"/>
              </a:rPr>
              <a:t>i mức đóng</a:t>
            </a:r>
            <a:r>
              <a:rPr lang="en-US" sz="2699" spc="5">
                <a:solidFill>
                  <a:srgbClr val="FFFFFF"/>
                </a:solidFill>
                <a:latin typeface="Poppins"/>
                <a:ea typeface="Poppins"/>
                <a:cs typeface="Poppins"/>
                <a:sym typeface="Poppins"/>
              </a:rPr>
              <a:t> góp lệch phải mạnh (log-scale) với nhiều khoản nhỏ và một “đuôi” dài tới các khoản rất lớn.</a:t>
            </a:r>
          </a:p>
          <a:p>
            <a:pPr algn="just" marL="582925" indent="-291463" lvl="1">
              <a:lnSpc>
                <a:spcPts val="3779"/>
              </a:lnSpc>
              <a:buFont typeface="Arial"/>
              <a:buChar char="•"/>
            </a:pPr>
            <a:r>
              <a:rPr lang="en-US" sz="2699" spc="5">
                <a:solidFill>
                  <a:srgbClr val="FFFFFF"/>
                </a:solidFill>
                <a:latin typeface="Poppins"/>
                <a:ea typeface="Poppins"/>
                <a:cs typeface="Poppins"/>
                <a:sym typeface="Poppins"/>
              </a:rPr>
              <a:t>Obama: dải rộng hơn → nhiều đóng góp nhỏ–trung bình và xuất hiện outlier lớn.</a:t>
            </a:r>
          </a:p>
          <a:p>
            <a:pPr algn="just" marL="582925" indent="-291463" lvl="1">
              <a:lnSpc>
                <a:spcPts val="3779"/>
              </a:lnSpc>
              <a:spcBef>
                <a:spcPct val="0"/>
              </a:spcBef>
              <a:buFont typeface="Arial"/>
              <a:buChar char="•"/>
            </a:pPr>
            <a:r>
              <a:rPr lang="en-US" sz="2699" spc="5">
                <a:solidFill>
                  <a:srgbClr val="FFFFFF"/>
                </a:solidFill>
                <a:latin typeface="Poppins"/>
                <a:ea typeface="Poppins"/>
                <a:cs typeface="Poppins"/>
                <a:sym typeface="Poppins"/>
              </a:rPr>
              <a:t>Romney: median cao hơn và phân phối “gọn” hơn → tỷ</a:t>
            </a:r>
            <a:r>
              <a:rPr lang="en-US" sz="2699" spc="5">
                <a:solidFill>
                  <a:srgbClr val="FFFFFF"/>
                </a:solidFill>
                <a:latin typeface="Poppins"/>
                <a:ea typeface="Poppins"/>
                <a:cs typeface="Poppins"/>
                <a:sym typeface="Poppins"/>
              </a:rPr>
              <a:t> trọng các</a:t>
            </a:r>
            <a:r>
              <a:rPr lang="en-US" sz="2699" spc="5">
                <a:solidFill>
                  <a:srgbClr val="FFFFFF"/>
                </a:solidFill>
                <a:latin typeface="Poppins"/>
                <a:ea typeface="Poppins"/>
                <a:cs typeface="Poppins"/>
                <a:sym typeface="Poppins"/>
              </a:rPr>
              <a:t> khoản tầm trung–cao nhiều hơn.</a:t>
            </a:r>
          </a:p>
          <a:p>
            <a:pPr algn="just">
              <a:lnSpc>
                <a:spcPts val="3779"/>
              </a:lnSpc>
              <a:spcBef>
                <a:spcPct val="0"/>
              </a:spcBef>
            </a:pPr>
          </a:p>
        </p:txBody>
      </p:sp>
      <p:sp>
        <p:nvSpPr>
          <p:cNvPr name="TextBox 8" id="8"/>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50</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261466"/>
            <a:ext cx="4860236" cy="1534467"/>
            <a:chOff x="0" y="0"/>
            <a:chExt cx="1280062" cy="404140"/>
          </a:xfrm>
        </p:grpSpPr>
        <p:sp>
          <p:nvSpPr>
            <p:cNvPr name="Freeform 3" id="3"/>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4" id="4"/>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3.5.2</a:t>
              </a:r>
            </a:p>
          </p:txBody>
        </p:sp>
      </p:grpSp>
      <p:sp>
        <p:nvSpPr>
          <p:cNvPr name="Freeform 5" id="5"/>
          <p:cNvSpPr/>
          <p:nvPr/>
        </p:nvSpPr>
        <p:spPr>
          <a:xfrm flipH="false" flipV="false" rot="0">
            <a:off x="8335435" y="2778129"/>
            <a:ext cx="9650765" cy="6012902"/>
          </a:xfrm>
          <a:custGeom>
            <a:avLst/>
            <a:gdLst/>
            <a:ahLst/>
            <a:cxnLst/>
            <a:rect r="r" b="b" t="t" l="l"/>
            <a:pathLst>
              <a:path h="6012902" w="9650765">
                <a:moveTo>
                  <a:pt x="0" y="0"/>
                </a:moveTo>
                <a:lnTo>
                  <a:pt x="9650765" y="0"/>
                </a:lnTo>
                <a:lnTo>
                  <a:pt x="9650765" y="6012902"/>
                </a:lnTo>
                <a:lnTo>
                  <a:pt x="0" y="6012902"/>
                </a:lnTo>
                <a:lnTo>
                  <a:pt x="0" y="0"/>
                </a:lnTo>
                <a:close/>
              </a:path>
            </a:pathLst>
          </a:custGeom>
          <a:blipFill>
            <a:blip r:embed="rId2"/>
            <a:stretch>
              <a:fillRect l="0" t="0" r="0" b="0"/>
            </a:stretch>
          </a:blipFill>
        </p:spPr>
      </p:sp>
      <p:sp>
        <p:nvSpPr>
          <p:cNvPr name="TextBox 6" id="6"/>
          <p:cNvSpPr txBox="true"/>
          <p:nvPr/>
        </p:nvSpPr>
        <p:spPr>
          <a:xfrm rot="0">
            <a:off x="355217" y="2470715"/>
            <a:ext cx="7726352" cy="5898822"/>
          </a:xfrm>
          <a:prstGeom prst="rect">
            <a:avLst/>
          </a:prstGeom>
        </p:spPr>
        <p:txBody>
          <a:bodyPr anchor="t" rtlCol="false" tIns="0" lIns="0" bIns="0" rIns="0">
            <a:spAutoFit/>
          </a:bodyPr>
          <a:lstStyle/>
          <a:p>
            <a:pPr algn="l">
              <a:lnSpc>
                <a:spcPts val="4480"/>
              </a:lnSpc>
            </a:pPr>
            <a:r>
              <a:rPr lang="en-US" sz="3200" spc="6">
                <a:solidFill>
                  <a:srgbClr val="FFFFFF"/>
                </a:solidFill>
                <a:latin typeface="Poppins"/>
                <a:ea typeface="Poppins"/>
                <a:cs typeface="Poppins"/>
                <a:sym typeface="Poppins"/>
              </a:rPr>
              <a:t>Nhận xét:</a:t>
            </a:r>
          </a:p>
          <a:p>
            <a:pPr algn="l" marL="582943" indent="-291471" lvl="1">
              <a:lnSpc>
                <a:spcPts val="3780"/>
              </a:lnSpc>
              <a:spcBef>
                <a:spcPct val="0"/>
              </a:spcBef>
              <a:buFont typeface="Arial"/>
              <a:buChar char="•"/>
            </a:pPr>
            <a:r>
              <a:rPr lang="en-US" sz="2700" spc="5">
                <a:solidFill>
                  <a:srgbClr val="FFFFFF"/>
                </a:solidFill>
                <a:latin typeface="Poppins"/>
                <a:ea typeface="Poppins"/>
                <a:cs typeface="Poppins"/>
                <a:sym typeface="Poppins"/>
              </a:rPr>
              <a:t>N</a:t>
            </a:r>
            <a:r>
              <a:rPr lang="en-US" sz="2700" spc="5">
                <a:solidFill>
                  <a:srgbClr val="FFFFFF"/>
                </a:solidFill>
                <a:latin typeface="Poppins"/>
                <a:ea typeface="Poppins"/>
                <a:cs typeface="Poppins"/>
                <a:sym typeface="Poppins"/>
              </a:rPr>
              <a:t>hì</a:t>
            </a:r>
            <a:r>
              <a:rPr lang="en-US" sz="2700" spc="5">
                <a:solidFill>
                  <a:srgbClr val="FFFFFF"/>
                </a:solidFill>
                <a:latin typeface="Poppins"/>
                <a:ea typeface="Poppins"/>
                <a:cs typeface="Poppins"/>
                <a:sym typeface="Poppins"/>
              </a:rPr>
              <a:t>n chung Obama</a:t>
            </a:r>
            <a:r>
              <a:rPr lang="en-US" sz="2700" spc="5">
                <a:solidFill>
                  <a:srgbClr val="FFFFFF"/>
                </a:solidFill>
                <a:latin typeface="Poppins"/>
                <a:ea typeface="Poppins"/>
                <a:cs typeface="Poppins"/>
                <a:sym typeface="Poppins"/>
              </a:rPr>
              <a:t> áp đảo ở các bin nhỏ: (0,1], (1,10], (10,100], và đặ</a:t>
            </a:r>
            <a:r>
              <a:rPr lang="en-US" sz="2700" spc="5">
                <a:solidFill>
                  <a:srgbClr val="FFFFFF"/>
                </a:solidFill>
                <a:latin typeface="Poppins"/>
                <a:ea typeface="Poppins"/>
                <a:cs typeface="Poppins"/>
                <a:sym typeface="Poppins"/>
              </a:rPr>
              <a:t>c biệt (100,1000] → dấu hiệu nền tảng small-dollar mạnh.</a:t>
            </a:r>
          </a:p>
          <a:p>
            <a:pPr algn="l" marL="582943" indent="-291471" lvl="1">
              <a:lnSpc>
                <a:spcPts val="3780"/>
              </a:lnSpc>
              <a:spcBef>
                <a:spcPct val="0"/>
              </a:spcBef>
              <a:buFont typeface="Arial"/>
              <a:buChar char="•"/>
            </a:pPr>
            <a:r>
              <a:rPr lang="en-US" sz="2700" spc="5">
                <a:solidFill>
                  <a:srgbClr val="FFFFFF"/>
                </a:solidFill>
                <a:latin typeface="Poppins"/>
                <a:ea typeface="Poppins"/>
                <a:cs typeface="Poppins"/>
                <a:sym typeface="Poppins"/>
              </a:rPr>
              <a:t>Romney nổi</a:t>
            </a:r>
            <a:r>
              <a:rPr lang="en-US" sz="2700" spc="5">
                <a:solidFill>
                  <a:srgbClr val="FFFFFF"/>
                </a:solidFill>
                <a:latin typeface="Poppins"/>
                <a:ea typeface="Poppins"/>
                <a:cs typeface="Poppins"/>
                <a:sym typeface="Poppins"/>
              </a:rPr>
              <a:t> bật hơn ở (1000, 10000] (donations cỡ 1–10 nghìn USD) → tỷ trọng khoản lớn trung bình cao</a:t>
            </a:r>
            <a:r>
              <a:rPr lang="en-US" sz="2700" spc="5">
                <a:solidFill>
                  <a:srgbClr val="FFFFFF"/>
                </a:solidFill>
                <a:latin typeface="Poppins"/>
                <a:ea typeface="Poppins"/>
                <a:cs typeface="Poppins"/>
                <a:sym typeface="Poppins"/>
              </a:rPr>
              <a:t> hơn. Ở (10000, 100000] Obama lại trội.</a:t>
            </a:r>
          </a:p>
          <a:p>
            <a:pPr algn="l" marL="582943" indent="-291471" lvl="1">
              <a:lnSpc>
                <a:spcPts val="3780"/>
              </a:lnSpc>
              <a:spcBef>
                <a:spcPct val="0"/>
              </a:spcBef>
              <a:buFont typeface="Arial"/>
              <a:buChar char="•"/>
            </a:pPr>
            <a:r>
              <a:rPr lang="en-US" sz="2700" spc="5">
                <a:solidFill>
                  <a:srgbClr val="FFFFFF"/>
                </a:solidFill>
                <a:latin typeface="Poppins"/>
                <a:ea typeface="Poppins"/>
                <a:cs typeface="Poppins"/>
                <a:sym typeface="Poppins"/>
              </a:rPr>
              <a:t>Cách nhìn này nhất quán với trực giác: Obama nhiều donation nhỏ/đều, Romney</a:t>
            </a:r>
            <a:r>
              <a:rPr lang="en-US" sz="2700" spc="5">
                <a:solidFill>
                  <a:srgbClr val="FFFFFF"/>
                </a:solidFill>
                <a:latin typeface="Poppins"/>
                <a:ea typeface="Poppins"/>
                <a:cs typeface="Poppins"/>
                <a:sym typeface="Poppins"/>
              </a:rPr>
              <a:t> tập trung hơn ở mid-to-high dollar.</a:t>
            </a:r>
          </a:p>
          <a:p>
            <a:pPr algn="l">
              <a:lnSpc>
                <a:spcPts val="104"/>
              </a:lnSpc>
              <a:spcBef>
                <a:spcPct val="0"/>
              </a:spcBef>
            </a:pPr>
          </a:p>
        </p:txBody>
      </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51</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070">
                <a:alpha val="100000"/>
              </a:srgbClr>
            </a:gs>
            <a:gs pos="100000">
              <a:srgbClr val="00064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34384" y="816786"/>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12180" y="542167"/>
            <a:ext cx="16847120" cy="1250329"/>
            <a:chOff x="0" y="0"/>
            <a:chExt cx="4437102" cy="329305"/>
          </a:xfrm>
        </p:grpSpPr>
        <p:sp>
          <p:nvSpPr>
            <p:cNvPr name="Freeform 4" id="4"/>
            <p:cNvSpPr/>
            <p:nvPr/>
          </p:nvSpPr>
          <p:spPr>
            <a:xfrm flipH="false" flipV="false" rot="0">
              <a:off x="0" y="0"/>
              <a:ext cx="4437102" cy="329305"/>
            </a:xfrm>
            <a:custGeom>
              <a:avLst/>
              <a:gdLst/>
              <a:ahLst/>
              <a:cxnLst/>
              <a:rect r="r" b="b" t="t" l="l"/>
              <a:pathLst>
                <a:path h="329305" w="4437102">
                  <a:moveTo>
                    <a:pt x="45954" y="0"/>
                  </a:moveTo>
                  <a:lnTo>
                    <a:pt x="4391148" y="0"/>
                  </a:lnTo>
                  <a:cubicBezTo>
                    <a:pt x="4416527" y="0"/>
                    <a:pt x="4437102" y="20574"/>
                    <a:pt x="4437102" y="45954"/>
                  </a:cubicBezTo>
                  <a:lnTo>
                    <a:pt x="4437102" y="283351"/>
                  </a:lnTo>
                  <a:cubicBezTo>
                    <a:pt x="4437102" y="308730"/>
                    <a:pt x="4416527" y="329305"/>
                    <a:pt x="4391148" y="329305"/>
                  </a:cubicBezTo>
                  <a:lnTo>
                    <a:pt x="45954" y="329305"/>
                  </a:lnTo>
                  <a:cubicBezTo>
                    <a:pt x="20574" y="329305"/>
                    <a:pt x="0" y="308730"/>
                    <a:pt x="0" y="283351"/>
                  </a:cubicBezTo>
                  <a:lnTo>
                    <a:pt x="0" y="45954"/>
                  </a:lnTo>
                  <a:cubicBezTo>
                    <a:pt x="0" y="20574"/>
                    <a:pt x="20574" y="0"/>
                    <a:pt x="45954" y="0"/>
                  </a:cubicBezTo>
                  <a:close/>
                </a:path>
              </a:pathLst>
            </a:custGeom>
            <a:solidFill>
              <a:srgbClr val="00FFFF"/>
            </a:solidFill>
          </p:spPr>
        </p:sp>
        <p:sp>
          <p:nvSpPr>
            <p:cNvPr name="TextBox 5" id="5"/>
            <p:cNvSpPr txBox="true"/>
            <p:nvPr/>
          </p:nvSpPr>
          <p:spPr>
            <a:xfrm>
              <a:off x="0" y="-114300"/>
              <a:ext cx="4437102" cy="443605"/>
            </a:xfrm>
            <a:prstGeom prst="rect">
              <a:avLst/>
            </a:prstGeom>
          </p:spPr>
          <p:txBody>
            <a:bodyPr anchor="ctr" rtlCol="false" tIns="50800" lIns="50800" bIns="50800" rIns="50800"/>
            <a:lstStyle/>
            <a:p>
              <a:pPr algn="ctr">
                <a:lnSpc>
                  <a:spcPts val="5880"/>
                </a:lnSpc>
              </a:pPr>
              <a:r>
                <a:rPr lang="en-US" b="true" sz="4200" spc="8">
                  <a:solidFill>
                    <a:srgbClr val="000000"/>
                  </a:solidFill>
                  <a:latin typeface="Poppins Bold"/>
                  <a:ea typeface="Poppins Bold"/>
                  <a:cs typeface="Poppins Bold"/>
                  <a:sym typeface="Poppins Bold"/>
                </a:rPr>
                <a:t>3.5.3 Donation Statistics by State</a:t>
              </a:r>
            </a:p>
          </p:txBody>
        </p:sp>
      </p:grpSp>
      <p:sp>
        <p:nvSpPr>
          <p:cNvPr name="Freeform 6" id="6"/>
          <p:cNvSpPr/>
          <p:nvPr/>
        </p:nvSpPr>
        <p:spPr>
          <a:xfrm flipH="false" flipV="false" rot="0">
            <a:off x="3457864" y="2145701"/>
            <a:ext cx="11372272" cy="7676284"/>
          </a:xfrm>
          <a:custGeom>
            <a:avLst/>
            <a:gdLst/>
            <a:ahLst/>
            <a:cxnLst/>
            <a:rect r="r" b="b" t="t" l="l"/>
            <a:pathLst>
              <a:path h="7676284" w="11372272">
                <a:moveTo>
                  <a:pt x="0" y="0"/>
                </a:moveTo>
                <a:lnTo>
                  <a:pt x="11372272" y="0"/>
                </a:lnTo>
                <a:lnTo>
                  <a:pt x="11372272" y="7676284"/>
                </a:lnTo>
                <a:lnTo>
                  <a:pt x="0" y="7676284"/>
                </a:lnTo>
                <a:lnTo>
                  <a:pt x="0" y="0"/>
                </a:lnTo>
                <a:close/>
              </a:path>
            </a:pathLst>
          </a:custGeom>
          <a:blipFill>
            <a:blip r:embed="rId4"/>
            <a:stretch>
              <a:fillRect l="0" t="0" r="0" b="0"/>
            </a:stretch>
          </a:blipFill>
        </p:spPr>
      </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52</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261466"/>
            <a:ext cx="4860236" cy="1534467"/>
            <a:chOff x="0" y="0"/>
            <a:chExt cx="1280062" cy="404140"/>
          </a:xfrm>
        </p:grpSpPr>
        <p:sp>
          <p:nvSpPr>
            <p:cNvPr name="Freeform 3" id="3"/>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4" id="4"/>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3.5.3</a:t>
              </a:r>
            </a:p>
          </p:txBody>
        </p:sp>
      </p:grpSp>
      <p:sp>
        <p:nvSpPr>
          <p:cNvPr name="Freeform 5" id="5"/>
          <p:cNvSpPr/>
          <p:nvPr/>
        </p:nvSpPr>
        <p:spPr>
          <a:xfrm flipH="false" flipV="false" rot="0">
            <a:off x="13931113" y="261466"/>
            <a:ext cx="3328187" cy="2246526"/>
          </a:xfrm>
          <a:custGeom>
            <a:avLst/>
            <a:gdLst/>
            <a:ahLst/>
            <a:cxnLst/>
            <a:rect r="r" b="b" t="t" l="l"/>
            <a:pathLst>
              <a:path h="2246526" w="3328187">
                <a:moveTo>
                  <a:pt x="0" y="0"/>
                </a:moveTo>
                <a:lnTo>
                  <a:pt x="3328187" y="0"/>
                </a:lnTo>
                <a:lnTo>
                  <a:pt x="3328187" y="2246527"/>
                </a:lnTo>
                <a:lnTo>
                  <a:pt x="0" y="2246527"/>
                </a:lnTo>
                <a:lnTo>
                  <a:pt x="0" y="0"/>
                </a:lnTo>
                <a:close/>
              </a:path>
            </a:pathLst>
          </a:custGeom>
          <a:blipFill>
            <a:blip r:embed="rId2"/>
            <a:stretch>
              <a:fillRect l="0" t="0" r="0" b="0"/>
            </a:stretch>
          </a:blipFill>
        </p:spPr>
      </p:sp>
      <p:sp>
        <p:nvSpPr>
          <p:cNvPr name="TextBox 6" id="6"/>
          <p:cNvSpPr txBox="true"/>
          <p:nvPr/>
        </p:nvSpPr>
        <p:spPr>
          <a:xfrm rot="0">
            <a:off x="1348605" y="5043702"/>
            <a:ext cx="14790446" cy="4499880"/>
          </a:xfrm>
          <a:prstGeom prst="rect">
            <a:avLst/>
          </a:prstGeom>
        </p:spPr>
        <p:txBody>
          <a:bodyPr anchor="t" rtlCol="false" tIns="0" lIns="0" bIns="0" rIns="0">
            <a:spAutoFit/>
          </a:bodyPr>
          <a:lstStyle/>
          <a:p>
            <a:pPr algn="l">
              <a:lnSpc>
                <a:spcPts val="4620"/>
              </a:lnSpc>
            </a:pPr>
            <a:r>
              <a:rPr lang="en-US" sz="3300" spc="6">
                <a:solidFill>
                  <a:srgbClr val="FFFFFF"/>
                </a:solidFill>
                <a:latin typeface="Poppins"/>
                <a:ea typeface="Poppins"/>
                <a:cs typeface="Poppins"/>
                <a:sym typeface="Poppins"/>
              </a:rPr>
              <a:t>Nhận xét:</a:t>
            </a:r>
          </a:p>
          <a:p>
            <a:pPr algn="l" marL="582940" indent="-291470" lvl="1">
              <a:lnSpc>
                <a:spcPts val="3780"/>
              </a:lnSpc>
              <a:spcBef>
                <a:spcPct val="0"/>
              </a:spcBef>
              <a:buFont typeface="Arial"/>
              <a:buChar char="•"/>
            </a:pPr>
            <a:r>
              <a:rPr lang="en-US" sz="2700" spc="5">
                <a:solidFill>
                  <a:srgbClr val="FFFFFF"/>
                </a:solidFill>
                <a:latin typeface="Poppins"/>
                <a:ea typeface="Poppins"/>
                <a:cs typeface="Poppins"/>
                <a:sym typeface="Poppins"/>
              </a:rPr>
              <a:t>Xa</a:t>
            </a:r>
            <a:r>
              <a:rPr lang="en-US" sz="2700" spc="5">
                <a:solidFill>
                  <a:srgbClr val="FFFFFF"/>
                </a:solidFill>
                <a:latin typeface="Poppins"/>
                <a:ea typeface="Poppins"/>
                <a:cs typeface="Poppins"/>
                <a:sym typeface="Poppins"/>
              </a:rPr>
              <a:t>nh đậm</a:t>
            </a:r>
            <a:r>
              <a:rPr lang="en-US" sz="2700" spc="5">
                <a:solidFill>
                  <a:srgbClr val="FFFFFF"/>
                </a:solidFill>
                <a:latin typeface="Poppins"/>
                <a:ea typeface="Poppins"/>
                <a:cs typeface="Poppins"/>
                <a:sym typeface="Poppins"/>
              </a:rPr>
              <a:t> ở bờ Tây/Đông: CA (~68%), NY (~59%), IL (~82%), WA (~76%),</a:t>
            </a:r>
            <a:r>
              <a:rPr lang="en-US" sz="2700" spc="5">
                <a:solidFill>
                  <a:srgbClr val="FFFFFF"/>
                </a:solidFill>
                <a:latin typeface="Poppins"/>
                <a:ea typeface="Poppins"/>
                <a:cs typeface="Poppins"/>
                <a:sym typeface="Poppins"/>
              </a:rPr>
              <a:t> MD (~75%), PA (~66%) nghiêng mạnh Obama.</a:t>
            </a:r>
          </a:p>
          <a:p>
            <a:pPr algn="l" marL="582940" indent="-291470" lvl="1">
              <a:lnSpc>
                <a:spcPts val="3780"/>
              </a:lnSpc>
              <a:spcBef>
                <a:spcPct val="0"/>
              </a:spcBef>
              <a:buFont typeface="Arial"/>
              <a:buChar char="•"/>
            </a:pPr>
            <a:r>
              <a:rPr lang="en-US" sz="2700" spc="5">
                <a:solidFill>
                  <a:srgbClr val="FFFFFF"/>
                </a:solidFill>
                <a:latin typeface="Poppins"/>
                <a:ea typeface="Poppins"/>
                <a:cs typeface="Poppins"/>
                <a:sym typeface="Poppins"/>
              </a:rPr>
              <a:t>Nghiêng về </a:t>
            </a:r>
            <a:r>
              <a:rPr lang="en-US" sz="2700" spc="5">
                <a:solidFill>
                  <a:srgbClr val="FFFFFF"/>
                </a:solidFill>
                <a:latin typeface="Poppins"/>
                <a:ea typeface="Poppins"/>
                <a:cs typeface="Poppins"/>
                <a:sym typeface="Poppins"/>
              </a:rPr>
              <a:t>Romney: FL</a:t>
            </a:r>
            <a:r>
              <a:rPr lang="en-US" sz="2700" spc="5">
                <a:solidFill>
                  <a:srgbClr val="FFFFFF"/>
                </a:solidFill>
                <a:latin typeface="Poppins"/>
                <a:ea typeface="Poppins"/>
                <a:cs typeface="Poppins"/>
                <a:sym typeface="Poppins"/>
              </a:rPr>
              <a:t> (~53%), NJ (~51%), CT (~63%) – đáng chú ý CT (trung tâm tài chính) lệch R khá rõ.</a:t>
            </a:r>
          </a:p>
          <a:p>
            <a:pPr algn="l" marL="582940" indent="-291470" lvl="1">
              <a:lnSpc>
                <a:spcPts val="3780"/>
              </a:lnSpc>
              <a:spcBef>
                <a:spcPct val="0"/>
              </a:spcBef>
              <a:buFont typeface="Arial"/>
              <a:buChar char="•"/>
            </a:pPr>
            <a:r>
              <a:rPr lang="en-US" sz="2700" spc="5">
                <a:solidFill>
                  <a:srgbClr val="FFFFFF"/>
                </a:solidFill>
                <a:latin typeface="Poppins"/>
                <a:ea typeface="Poppins"/>
                <a:cs typeface="Poppins"/>
                <a:sym typeface="Poppins"/>
              </a:rPr>
              <a:t>Sát nút: TX (~51% Obama vs 49%</a:t>
            </a:r>
            <a:r>
              <a:rPr lang="en-US" sz="2700" spc="5">
                <a:solidFill>
                  <a:srgbClr val="FFFFFF"/>
                </a:solidFill>
                <a:latin typeface="Poppins"/>
                <a:ea typeface="Poppins"/>
                <a:cs typeface="Poppins"/>
                <a:sym typeface="Poppins"/>
              </a:rPr>
              <a:t> Romney) và VA (~55% Obama) cho thấy bang lớn/swing vẫn cạnh tranh.</a:t>
            </a:r>
          </a:p>
          <a:p>
            <a:pPr algn="l" marL="582940" indent="-291470" lvl="1">
              <a:lnSpc>
                <a:spcPts val="3780"/>
              </a:lnSpc>
              <a:spcBef>
                <a:spcPct val="0"/>
              </a:spcBef>
              <a:buFont typeface="Arial"/>
              <a:buChar char="•"/>
            </a:pPr>
            <a:r>
              <a:rPr lang="en-US" sz="2700" spc="5">
                <a:solidFill>
                  <a:srgbClr val="FFFFFF"/>
                </a:solidFill>
                <a:latin typeface="Poppins"/>
                <a:ea typeface="Poppins"/>
                <a:cs typeface="Poppins"/>
                <a:sym typeface="Poppins"/>
              </a:rPr>
              <a:t>Đây là tỷ trọng USD đóng góp, không phải số phiếu; phản ánh cơ cấu donor</a:t>
            </a:r>
            <a:r>
              <a:rPr lang="en-US" sz="2700" spc="5">
                <a:solidFill>
                  <a:srgbClr val="FFFFFF"/>
                </a:solidFill>
                <a:latin typeface="Poppins"/>
                <a:ea typeface="Poppins"/>
                <a:cs typeface="Poppins"/>
                <a:sym typeface="Poppins"/>
              </a:rPr>
              <a:t> (thu nhập/ngành nghề/đô thị) hơn là cục diện bầu cử.</a:t>
            </a:r>
          </a:p>
          <a:p>
            <a:pPr algn="l">
              <a:lnSpc>
                <a:spcPts val="385"/>
              </a:lnSpc>
              <a:spcBef>
                <a:spcPct val="0"/>
              </a:spcBef>
            </a:pPr>
          </a:p>
        </p:txBody>
      </p:sp>
      <p:sp>
        <p:nvSpPr>
          <p:cNvPr name="TextBox 7" id="7"/>
          <p:cNvSpPr txBox="true"/>
          <p:nvPr/>
        </p:nvSpPr>
        <p:spPr>
          <a:xfrm rot="0">
            <a:off x="1028700" y="3160240"/>
            <a:ext cx="16521741" cy="140721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Nhóm biểu đồ donut (pie dạng vòng) hiển thị Top 12 bang theo tổng tiền</a:t>
            </a:r>
          </a:p>
        </p:txBody>
      </p:sp>
      <p:sp>
        <p:nvSpPr>
          <p:cNvPr name="TextBox 8" id="8"/>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53</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20070">
                <a:alpha val="100000"/>
              </a:srgbClr>
            </a:gs>
            <a:gs pos="100000">
              <a:srgbClr val="000640">
                <a:alpha val="100000"/>
              </a:srgbClr>
            </a:gs>
          </a:gsLst>
          <a:path path="circle">
            <a:fillToRect l="0" r="100000" t="0" b="100000"/>
          </a:path>
          <a:tileRect r="0" l="-100000" b="0" t="-100000"/>
        </a:gradFill>
      </p:bgPr>
    </p:bg>
    <p:spTree>
      <p:nvGrpSpPr>
        <p:cNvPr id="1" name=""/>
        <p:cNvGrpSpPr/>
        <p:nvPr/>
      </p:nvGrpSpPr>
      <p:grpSpPr>
        <a:xfrm>
          <a:off x="0" y="0"/>
          <a:ext cx="0" cy="0"/>
          <a:chOff x="0" y="0"/>
          <a:chExt cx="0" cy="0"/>
        </a:xfrm>
      </p:grpSpPr>
      <p:sp>
        <p:nvSpPr>
          <p:cNvPr name="Freeform 2" id="2"/>
          <p:cNvSpPr/>
          <p:nvPr/>
        </p:nvSpPr>
        <p:spPr>
          <a:xfrm flipH="false" flipV="false" rot="0">
            <a:off x="-834384" y="816786"/>
            <a:ext cx="4335517" cy="4114800"/>
          </a:xfrm>
          <a:custGeom>
            <a:avLst/>
            <a:gdLst/>
            <a:ahLst/>
            <a:cxnLst/>
            <a:rect r="r" b="b" t="t" l="l"/>
            <a:pathLst>
              <a:path h="4114800" w="4335517">
                <a:moveTo>
                  <a:pt x="0" y="0"/>
                </a:moveTo>
                <a:lnTo>
                  <a:pt x="4335517" y="0"/>
                </a:lnTo>
                <a:lnTo>
                  <a:pt x="43355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028700" y="261466"/>
            <a:ext cx="4860236" cy="1534467"/>
            <a:chOff x="0" y="0"/>
            <a:chExt cx="1280062" cy="404140"/>
          </a:xfrm>
        </p:grpSpPr>
        <p:sp>
          <p:nvSpPr>
            <p:cNvPr name="Freeform 4" id="4"/>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5" id="5"/>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3.5.3</a:t>
              </a:r>
            </a:p>
          </p:txBody>
        </p:sp>
      </p:grpSp>
      <p:sp>
        <p:nvSpPr>
          <p:cNvPr name="Freeform 6" id="6"/>
          <p:cNvSpPr/>
          <p:nvPr/>
        </p:nvSpPr>
        <p:spPr>
          <a:xfrm flipH="false" flipV="false" rot="0">
            <a:off x="2402616" y="2040265"/>
            <a:ext cx="13482768" cy="8008808"/>
          </a:xfrm>
          <a:custGeom>
            <a:avLst/>
            <a:gdLst/>
            <a:ahLst/>
            <a:cxnLst/>
            <a:rect r="r" b="b" t="t" l="l"/>
            <a:pathLst>
              <a:path h="8008808" w="13482768">
                <a:moveTo>
                  <a:pt x="0" y="0"/>
                </a:moveTo>
                <a:lnTo>
                  <a:pt x="13482768" y="0"/>
                </a:lnTo>
                <a:lnTo>
                  <a:pt x="13482768" y="8008808"/>
                </a:lnTo>
                <a:lnTo>
                  <a:pt x="0" y="8008808"/>
                </a:lnTo>
                <a:lnTo>
                  <a:pt x="0" y="0"/>
                </a:lnTo>
                <a:close/>
              </a:path>
            </a:pathLst>
          </a:custGeom>
          <a:blipFill>
            <a:blip r:embed="rId4"/>
            <a:stretch>
              <a:fillRect l="0" t="0" r="0" b="0"/>
            </a:stretch>
          </a:blipFill>
        </p:spPr>
      </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700" y="261466"/>
            <a:ext cx="4860236" cy="1534467"/>
            <a:chOff x="0" y="0"/>
            <a:chExt cx="1280062" cy="404140"/>
          </a:xfrm>
        </p:grpSpPr>
        <p:sp>
          <p:nvSpPr>
            <p:cNvPr name="Freeform 3" id="3"/>
            <p:cNvSpPr/>
            <p:nvPr/>
          </p:nvSpPr>
          <p:spPr>
            <a:xfrm flipH="false" flipV="false" rot="0">
              <a:off x="0" y="0"/>
              <a:ext cx="1280062" cy="404140"/>
            </a:xfrm>
            <a:custGeom>
              <a:avLst/>
              <a:gdLst/>
              <a:ahLst/>
              <a:cxnLst/>
              <a:rect r="r" b="b" t="t" l="l"/>
              <a:pathLst>
                <a:path h="404140" w="1280062">
                  <a:moveTo>
                    <a:pt x="159291" y="0"/>
                  </a:moveTo>
                  <a:lnTo>
                    <a:pt x="1120771" y="0"/>
                  </a:lnTo>
                  <a:cubicBezTo>
                    <a:pt x="1163018" y="0"/>
                    <a:pt x="1203534" y="16782"/>
                    <a:pt x="1233407" y="46655"/>
                  </a:cubicBezTo>
                  <a:cubicBezTo>
                    <a:pt x="1263280" y="76528"/>
                    <a:pt x="1280062" y="117044"/>
                    <a:pt x="1280062" y="159291"/>
                  </a:cubicBezTo>
                  <a:lnTo>
                    <a:pt x="1280062" y="244849"/>
                  </a:lnTo>
                  <a:cubicBezTo>
                    <a:pt x="1280062" y="287095"/>
                    <a:pt x="1263280" y="327611"/>
                    <a:pt x="1233407" y="357484"/>
                  </a:cubicBezTo>
                  <a:cubicBezTo>
                    <a:pt x="1203534" y="387357"/>
                    <a:pt x="1163018" y="404140"/>
                    <a:pt x="1120771" y="404140"/>
                  </a:cubicBezTo>
                  <a:lnTo>
                    <a:pt x="159291" y="404140"/>
                  </a:lnTo>
                  <a:cubicBezTo>
                    <a:pt x="117044" y="404140"/>
                    <a:pt x="76528" y="387357"/>
                    <a:pt x="46655" y="357484"/>
                  </a:cubicBezTo>
                  <a:cubicBezTo>
                    <a:pt x="16782" y="327611"/>
                    <a:pt x="0" y="287095"/>
                    <a:pt x="0" y="244849"/>
                  </a:cubicBezTo>
                  <a:lnTo>
                    <a:pt x="0" y="159291"/>
                  </a:lnTo>
                  <a:cubicBezTo>
                    <a:pt x="0" y="117044"/>
                    <a:pt x="16782" y="76528"/>
                    <a:pt x="46655" y="46655"/>
                  </a:cubicBezTo>
                  <a:cubicBezTo>
                    <a:pt x="76528" y="16782"/>
                    <a:pt x="117044" y="0"/>
                    <a:pt x="159291" y="0"/>
                  </a:cubicBezTo>
                  <a:close/>
                </a:path>
              </a:pathLst>
            </a:custGeom>
            <a:solidFill>
              <a:srgbClr val="00FFFF"/>
            </a:solidFill>
          </p:spPr>
        </p:sp>
        <p:sp>
          <p:nvSpPr>
            <p:cNvPr name="TextBox 4" id="4"/>
            <p:cNvSpPr txBox="true"/>
            <p:nvPr/>
          </p:nvSpPr>
          <p:spPr>
            <a:xfrm>
              <a:off x="0" y="-85725"/>
              <a:ext cx="1280062" cy="489865"/>
            </a:xfrm>
            <a:prstGeom prst="rect">
              <a:avLst/>
            </a:prstGeom>
          </p:spPr>
          <p:txBody>
            <a:bodyPr anchor="ctr" rtlCol="false" tIns="50800" lIns="50800" bIns="50800" rIns="50800"/>
            <a:lstStyle/>
            <a:p>
              <a:pPr algn="ctr">
                <a:lnSpc>
                  <a:spcPts val="4480"/>
                </a:lnSpc>
              </a:pPr>
              <a:r>
                <a:rPr lang="en-US" b="true" sz="3200" spc="6">
                  <a:solidFill>
                    <a:srgbClr val="000000"/>
                  </a:solidFill>
                  <a:latin typeface="Poppins Bold"/>
                  <a:ea typeface="Poppins Bold"/>
                  <a:cs typeface="Poppins Bold"/>
                  <a:sym typeface="Poppins Bold"/>
                </a:rPr>
                <a:t>3.5.3</a:t>
              </a:r>
            </a:p>
          </p:txBody>
        </p:sp>
      </p:grpSp>
      <p:sp>
        <p:nvSpPr>
          <p:cNvPr name="Freeform 5" id="5"/>
          <p:cNvSpPr/>
          <p:nvPr/>
        </p:nvSpPr>
        <p:spPr>
          <a:xfrm flipH="false" flipV="false" rot="0">
            <a:off x="11204373" y="261466"/>
            <a:ext cx="5483702" cy="3257337"/>
          </a:xfrm>
          <a:custGeom>
            <a:avLst/>
            <a:gdLst/>
            <a:ahLst/>
            <a:cxnLst/>
            <a:rect r="r" b="b" t="t" l="l"/>
            <a:pathLst>
              <a:path h="3257337" w="5483702">
                <a:moveTo>
                  <a:pt x="0" y="0"/>
                </a:moveTo>
                <a:lnTo>
                  <a:pt x="5483702" y="0"/>
                </a:lnTo>
                <a:lnTo>
                  <a:pt x="5483702" y="3257337"/>
                </a:lnTo>
                <a:lnTo>
                  <a:pt x="0" y="3257337"/>
                </a:lnTo>
                <a:lnTo>
                  <a:pt x="0" y="0"/>
                </a:lnTo>
                <a:close/>
              </a:path>
            </a:pathLst>
          </a:custGeom>
          <a:blipFill>
            <a:blip r:embed="rId2"/>
            <a:stretch>
              <a:fillRect l="0" t="0" r="0" b="0"/>
            </a:stretch>
          </a:blipFill>
        </p:spPr>
      </p:sp>
      <p:sp>
        <p:nvSpPr>
          <p:cNvPr name="TextBox 6" id="6"/>
          <p:cNvSpPr txBox="true"/>
          <p:nvPr/>
        </p:nvSpPr>
        <p:spPr>
          <a:xfrm rot="0">
            <a:off x="1326530" y="3606187"/>
            <a:ext cx="14790446" cy="5652113"/>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Nhận xét:</a:t>
            </a:r>
          </a:p>
          <a:p>
            <a:pPr algn="l" marL="669312" indent="-334656" lvl="1">
              <a:lnSpc>
                <a:spcPts val="4340"/>
              </a:lnSpc>
              <a:buFont typeface="Arial"/>
              <a:buChar char="•"/>
            </a:pPr>
            <a:r>
              <a:rPr lang="en-US" sz="3100" spc="6">
                <a:solidFill>
                  <a:srgbClr val="FFFFFF"/>
                </a:solidFill>
                <a:latin typeface="Poppins"/>
                <a:ea typeface="Poppins"/>
                <a:cs typeface="Poppins"/>
                <a:sym typeface="Poppins"/>
              </a:rPr>
              <a:t>Quy</a:t>
            </a:r>
            <a:r>
              <a:rPr lang="en-US" sz="3100" spc="6">
                <a:solidFill>
                  <a:srgbClr val="FFFFFF"/>
                </a:solidFill>
                <a:latin typeface="Poppins"/>
                <a:ea typeface="Poppins"/>
                <a:cs typeface="Poppins"/>
                <a:sym typeface="Poppins"/>
              </a:rPr>
              <a:t> mô</a:t>
            </a:r>
            <a:r>
              <a:rPr lang="en-US" sz="3100" spc="6">
                <a:solidFill>
                  <a:srgbClr val="FFFFFF"/>
                </a:solidFill>
                <a:latin typeface="Poppins"/>
                <a:ea typeface="Poppins"/>
                <a:cs typeface="Poppins"/>
                <a:sym typeface="Poppins"/>
              </a:rPr>
              <a:t> chênh lệch lớn: CA dẫn tuyệt đối (~$35M), tiếp theo NY, IL; các bang còn lại nhỏ hơn đáng kể → khi đọc phần trăm nên nhớ khác biệt về tổng USD.</a:t>
            </a:r>
          </a:p>
          <a:p>
            <a:pPr algn="l" marL="669312" indent="-334656" lvl="1">
              <a:lnSpc>
                <a:spcPts val="4340"/>
              </a:lnSpc>
              <a:spcBef>
                <a:spcPct val="0"/>
              </a:spcBef>
              <a:buFont typeface="Arial"/>
              <a:buChar char="•"/>
            </a:pPr>
            <a:r>
              <a:rPr lang="en-US" sz="3100" spc="6">
                <a:solidFill>
                  <a:srgbClr val="FFFFFF"/>
                </a:solidFill>
                <a:latin typeface="Poppins"/>
                <a:ea typeface="Poppins"/>
                <a:cs typeface="Poppins"/>
                <a:sym typeface="Poppins"/>
              </a:rPr>
              <a:t>Nghiêng Obama mạnh: IL (82%), WA (76%),</a:t>
            </a:r>
            <a:r>
              <a:rPr lang="en-US" sz="3100" spc="6">
                <a:solidFill>
                  <a:srgbClr val="FFFFFF"/>
                </a:solidFill>
                <a:latin typeface="Poppins"/>
                <a:ea typeface="Poppins"/>
                <a:cs typeface="Poppins"/>
                <a:sym typeface="Poppins"/>
              </a:rPr>
              <a:t> MD (75%), CA (68%), PA (66%).</a:t>
            </a:r>
          </a:p>
          <a:p>
            <a:pPr algn="l" marL="669312" indent="-334656" lvl="1">
              <a:lnSpc>
                <a:spcPts val="4340"/>
              </a:lnSpc>
              <a:spcBef>
                <a:spcPct val="0"/>
              </a:spcBef>
              <a:buFont typeface="Arial"/>
              <a:buChar char="•"/>
            </a:pPr>
            <a:r>
              <a:rPr lang="en-US" sz="3100" spc="6">
                <a:solidFill>
                  <a:srgbClr val="FFFFFF"/>
                </a:solidFill>
                <a:latin typeface="Poppins"/>
                <a:ea typeface="Poppins"/>
                <a:cs typeface="Poppins"/>
                <a:sym typeface="Poppins"/>
              </a:rPr>
              <a:t>Nghiêng </a:t>
            </a:r>
            <a:r>
              <a:rPr lang="en-US" sz="3100" spc="6">
                <a:solidFill>
                  <a:srgbClr val="FFFFFF"/>
                </a:solidFill>
                <a:latin typeface="Poppins"/>
                <a:ea typeface="Poppins"/>
                <a:cs typeface="Poppins"/>
                <a:sym typeface="Poppins"/>
              </a:rPr>
              <a:t>Romney: CT (63%), FL</a:t>
            </a:r>
            <a:r>
              <a:rPr lang="en-US" sz="3100" spc="6">
                <a:solidFill>
                  <a:srgbClr val="FFFFFF"/>
                </a:solidFill>
                <a:latin typeface="Poppins"/>
                <a:ea typeface="Poppins"/>
                <a:cs typeface="Poppins"/>
                <a:sym typeface="Poppins"/>
              </a:rPr>
              <a:t> (53%), NJ (51%); TX gần cân bằng (51%–49%</a:t>
            </a:r>
            <a:r>
              <a:rPr lang="en-US" sz="3100" spc="6">
                <a:solidFill>
                  <a:srgbClr val="FFFFFF"/>
                </a:solidFill>
                <a:latin typeface="Poppins"/>
                <a:ea typeface="Poppins"/>
                <a:cs typeface="Poppins"/>
                <a:sym typeface="Poppins"/>
              </a:rPr>
              <a:t>).</a:t>
            </a:r>
          </a:p>
          <a:p>
            <a:pPr algn="l" marL="669312" indent="-334656" lvl="1">
              <a:lnSpc>
                <a:spcPts val="4340"/>
              </a:lnSpc>
              <a:spcBef>
                <a:spcPct val="0"/>
              </a:spcBef>
              <a:buFont typeface="Arial"/>
              <a:buChar char="•"/>
            </a:pPr>
            <a:r>
              <a:rPr lang="en-US" sz="3100" spc="6">
                <a:solidFill>
                  <a:srgbClr val="FFFFFF"/>
                </a:solidFill>
                <a:latin typeface="Poppins"/>
                <a:ea typeface="Poppins"/>
                <a:cs typeface="Poppins"/>
                <a:sym typeface="Poppins"/>
              </a:rPr>
              <a:t>Nhãn % trên thanh + tổng USD ngoài cùng giúp thấy cả cơ cấu và</a:t>
            </a:r>
            <a:r>
              <a:rPr lang="en-US" sz="3100" spc="6">
                <a:solidFill>
                  <a:srgbClr val="FFFFFF"/>
                </a:solidFill>
                <a:latin typeface="Poppins"/>
                <a:ea typeface="Poppins"/>
                <a:cs typeface="Poppins"/>
                <a:sym typeface="Poppins"/>
              </a:rPr>
              <a:t> quy mô—rất ổn để so sánh giữa bang.</a:t>
            </a:r>
          </a:p>
          <a:p>
            <a:pPr algn="l">
              <a:lnSpc>
                <a:spcPts val="104"/>
              </a:lnSpc>
              <a:spcBef>
                <a:spcPct val="0"/>
              </a:spcBef>
            </a:pPr>
          </a:p>
        </p:txBody>
      </p:sp>
      <p:sp>
        <p:nvSpPr>
          <p:cNvPr name="TextBox 7" id="7"/>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55</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096" t="0" r="-14096" b="-51837"/>
            </a:stretch>
          </a:blipFill>
        </p:spPr>
      </p:sp>
      <p:sp>
        <p:nvSpPr>
          <p:cNvPr name="TextBox 3" id="3"/>
          <p:cNvSpPr txBox="true"/>
          <p:nvPr/>
        </p:nvSpPr>
        <p:spPr>
          <a:xfrm rot="0">
            <a:off x="3120278" y="4148174"/>
            <a:ext cx="11605938" cy="4514419"/>
          </a:xfrm>
          <a:prstGeom prst="rect">
            <a:avLst/>
          </a:prstGeom>
        </p:spPr>
        <p:txBody>
          <a:bodyPr anchor="t" rtlCol="false" tIns="0" lIns="0" bIns="0" rIns="0">
            <a:spAutoFit/>
          </a:bodyPr>
          <a:lstStyle/>
          <a:p>
            <a:pPr algn="ctr">
              <a:lnSpc>
                <a:spcPts val="11613"/>
              </a:lnSpc>
            </a:pPr>
            <a:r>
              <a:rPr lang="en-US" sz="12487">
                <a:solidFill>
                  <a:srgbClr val="FFFFFF"/>
                </a:solidFill>
                <a:latin typeface="Zen Dots"/>
                <a:ea typeface="Zen Dots"/>
                <a:cs typeface="Zen Dots"/>
                <a:sym typeface="Zen Dots"/>
              </a:rPr>
              <a:t> APPENDIX ADVANCED NUMPY</a:t>
            </a:r>
          </a:p>
        </p:txBody>
      </p:sp>
      <p:sp>
        <p:nvSpPr>
          <p:cNvPr name="TextBox 4" id="4"/>
          <p:cNvSpPr txBox="true"/>
          <p:nvPr/>
        </p:nvSpPr>
        <p:spPr>
          <a:xfrm rot="0">
            <a:off x="8528202" y="9061735"/>
            <a:ext cx="1274721" cy="451551"/>
          </a:xfrm>
          <a:prstGeom prst="rect">
            <a:avLst/>
          </a:prstGeom>
        </p:spPr>
        <p:txBody>
          <a:bodyPr anchor="t" rtlCol="false" tIns="0" lIns="0" bIns="0" rIns="0">
            <a:spAutoFit/>
          </a:bodyPr>
          <a:lstStyle/>
          <a:p>
            <a:pPr algn="ctr">
              <a:lnSpc>
                <a:spcPts val="3461"/>
              </a:lnSpc>
            </a:pPr>
            <a:r>
              <a:rPr lang="en-US" sz="2472">
                <a:solidFill>
                  <a:srgbClr val="FFFFFF"/>
                </a:solidFill>
                <a:latin typeface="Poppins"/>
                <a:ea typeface="Poppins"/>
                <a:cs typeface="Poppins"/>
                <a:sym typeface="Poppins"/>
              </a:rPr>
              <a:t>-</a:t>
            </a:r>
          </a:p>
        </p:txBody>
      </p:sp>
      <p:sp>
        <p:nvSpPr>
          <p:cNvPr name="TextBox 5" id="5"/>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56</a:t>
            </a:r>
          </a:p>
        </p:txBody>
      </p:sp>
    </p:spTree>
  </p:cSld>
  <p:clrMapOvr>
    <a:masterClrMapping/>
  </p:clrMapOvr>
</p:sld>
</file>

<file path=ppt/slides/slide57.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A.1 ndarray Object Internals</a:t>
              </a:r>
            </a:p>
            <a:p>
              <a:pPr algn="ctr">
                <a:lnSpc>
                  <a:spcPts val="2100"/>
                </a:lnSpc>
              </a:pPr>
            </a:p>
          </p:txBody>
        </p:sp>
      </p:grpSp>
      <p:sp>
        <p:nvSpPr>
          <p:cNvPr name="TextBox 5" id="5"/>
          <p:cNvSpPr txBox="true"/>
          <p:nvPr/>
        </p:nvSpPr>
        <p:spPr>
          <a:xfrm rot="0">
            <a:off x="804637" y="3929599"/>
            <a:ext cx="6622588" cy="3183560"/>
          </a:xfrm>
          <a:prstGeom prst="rect">
            <a:avLst/>
          </a:prstGeom>
        </p:spPr>
        <p:txBody>
          <a:bodyPr anchor="t" rtlCol="false" tIns="0" lIns="0" bIns="0" rIns="0">
            <a:spAutoFit/>
          </a:bodyPr>
          <a:lstStyle/>
          <a:p>
            <a:pPr algn="l">
              <a:lnSpc>
                <a:spcPts val="4900"/>
              </a:lnSpc>
              <a:spcBef>
                <a:spcPct val="0"/>
              </a:spcBef>
            </a:pPr>
            <a:r>
              <a:rPr lang="en-US" sz="3500" spc="7">
                <a:solidFill>
                  <a:srgbClr val="FFFFFF"/>
                </a:solidFill>
                <a:latin typeface="Poppins"/>
                <a:ea typeface="Poppins"/>
                <a:cs typeface="Poppins"/>
                <a:sym typeface="Poppins"/>
              </a:rPr>
              <a:t>Tìm hiểu cấu trúc nội bộ của đối tượng mảng (ndarray) trong NumPy — cách NumPy quản lý bộ nhớ và định nghĩa dữ liệu.</a:t>
            </a:r>
          </a:p>
          <a:p>
            <a:pPr algn="l">
              <a:lnSpc>
                <a:spcPts val="104"/>
              </a:lnSpc>
              <a:spcBef>
                <a:spcPct val="0"/>
              </a:spcBef>
            </a:pPr>
            <a:r>
              <a:rPr lang="en-US" sz="100" spc="0">
                <a:solidFill>
                  <a:srgbClr val="FFFFFF"/>
                </a:solidFill>
                <a:latin typeface="Poppins"/>
                <a:ea typeface="Poppins"/>
                <a:cs typeface="Poppins"/>
                <a:sym typeface="Poppins"/>
              </a:rPr>
              <a:t>y</a:t>
            </a:r>
            <a:r>
              <a:rPr lang="en-US" sz="100" spc="0">
                <a:solidFill>
                  <a:srgbClr val="FFFFFF"/>
                </a:solidFill>
                <a:latin typeface="Poppins"/>
                <a:ea typeface="Poppins"/>
                <a:cs typeface="Poppins"/>
                <a:sym typeface="Poppins"/>
              </a:rPr>
              <a:t> = </a:t>
            </a:r>
            <a:r>
              <a:rPr lang="en-US" sz="100" spc="0">
                <a:solidFill>
                  <a:srgbClr val="FFFFFF"/>
                </a:solidFill>
                <a:latin typeface="Poppins"/>
                <a:ea typeface="Poppins"/>
                <a:cs typeface="Poppins"/>
                <a:sym typeface="Poppins"/>
              </a:rPr>
              <a:t>rng.standard_no</a:t>
            </a:r>
            <a:r>
              <a:rPr lang="en-US" sz="100" spc="0">
                <a:solidFill>
                  <a:srgbClr val="FFFFFF"/>
                </a:solidFill>
                <a:latin typeface="Poppins"/>
                <a:ea typeface="Poppins"/>
                <a:cs typeface="Poppins"/>
                <a:sym typeface="Poppins"/>
              </a:rPr>
              <a:t>rmal(N)</a:t>
            </a:r>
          </a:p>
        </p:txBody>
      </p:sp>
      <p:sp>
        <p:nvSpPr>
          <p:cNvPr name="TextBox 6" id="6"/>
          <p:cNvSpPr txBox="true"/>
          <p:nvPr/>
        </p:nvSpPr>
        <p:spPr>
          <a:xfrm rot="0">
            <a:off x="1442380" y="2736291"/>
            <a:ext cx="4428826" cy="740462"/>
          </a:xfrm>
          <a:prstGeom prst="rect">
            <a:avLst/>
          </a:prstGeom>
        </p:spPr>
        <p:txBody>
          <a:bodyPr anchor="t" rtlCol="false" tIns="0" lIns="0" bIns="0" rIns="0">
            <a:spAutoFit/>
          </a:bodyPr>
          <a:lstStyle/>
          <a:p>
            <a:pPr algn="just" marL="1158411" indent="-579206" lvl="1">
              <a:lnSpc>
                <a:spcPts val="5258"/>
              </a:lnSpc>
              <a:buAutoNum type="arabicPeriod" startAt="1"/>
            </a:pPr>
            <a:r>
              <a:rPr lang="en-US" sz="5365" spc="-252">
                <a:solidFill>
                  <a:srgbClr val="FFFFFF"/>
                </a:solidFill>
                <a:latin typeface="Times New Roman"/>
                <a:ea typeface="Times New Roman"/>
                <a:cs typeface="Times New Roman"/>
                <a:sym typeface="Times New Roman"/>
              </a:rPr>
              <a:t>Mục tiêu:</a:t>
            </a:r>
          </a:p>
        </p:txBody>
      </p:sp>
      <p:sp>
        <p:nvSpPr>
          <p:cNvPr name="TextBox 7" id="7"/>
          <p:cNvSpPr txBox="true"/>
          <p:nvPr/>
        </p:nvSpPr>
        <p:spPr>
          <a:xfrm rot="0">
            <a:off x="7427225" y="2828587"/>
            <a:ext cx="10314234" cy="6826247"/>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Mục tiêu chính: </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Hiểu cơ chế lưu trữ và truy cập dữ liệu của ndarray.</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Nắm được khái niệm dtype, shape, strides, và data pointer.</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Phân tích cách NumPy có thể tạo các view (không sao chép dữ liệu) chỉ bằng cách thay đổi strides.</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Giải thích hệ thống phân cấp kiểu dữ liệu (NumPy Data Type Hierarchy)</a:t>
            </a:r>
          </a:p>
          <a:p>
            <a:pPr algn="l" marL="755672" indent="-377836" lvl="1">
              <a:lnSpc>
                <a:spcPts val="4900"/>
              </a:lnSpc>
              <a:buFont typeface="Arial"/>
              <a:buChar char="•"/>
            </a:pPr>
          </a:p>
        </p:txBody>
      </p:sp>
    </p:spTree>
  </p:cSld>
  <p:clrMapOvr>
    <a:masterClrMapping/>
  </p:clrMapOvr>
</p:sld>
</file>

<file path=ppt/slides/slide58.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A.1 ndarray Object Internals</a:t>
              </a:r>
            </a:p>
            <a:p>
              <a:pPr algn="ctr">
                <a:lnSpc>
                  <a:spcPts val="2100"/>
                </a:lnSpc>
              </a:pPr>
            </a:p>
          </p:txBody>
        </p:sp>
      </p:grpSp>
      <p:sp>
        <p:nvSpPr>
          <p:cNvPr name="TextBox 5" id="5"/>
          <p:cNvSpPr txBox="true"/>
          <p:nvPr/>
        </p:nvSpPr>
        <p:spPr>
          <a:xfrm rot="0">
            <a:off x="1442380" y="3763156"/>
            <a:ext cx="6622588" cy="694369"/>
          </a:xfrm>
          <a:prstGeom prst="rect">
            <a:avLst/>
          </a:prstGeom>
        </p:spPr>
        <p:txBody>
          <a:bodyPr anchor="t" rtlCol="false" tIns="0" lIns="0" bIns="0" rIns="0">
            <a:spAutoFit/>
          </a:bodyPr>
          <a:lstStyle/>
          <a:p>
            <a:pPr algn="l">
              <a:lnSpc>
                <a:spcPts val="4900"/>
              </a:lnSpc>
              <a:spcBef>
                <a:spcPct val="0"/>
              </a:spcBef>
            </a:pPr>
            <a:r>
              <a:rPr lang="en-US" sz="3500" spc="7">
                <a:solidFill>
                  <a:srgbClr val="FFFFFF"/>
                </a:solidFill>
                <a:latin typeface="Poppins"/>
                <a:ea typeface="Poppins"/>
                <a:cs typeface="Poppins"/>
                <a:sym typeface="Poppins"/>
              </a:rPr>
              <a:t>Giới thiệu về ndarray</a:t>
            </a:r>
          </a:p>
          <a:p>
            <a:pPr algn="l">
              <a:lnSpc>
                <a:spcPts val="104"/>
              </a:lnSpc>
              <a:spcBef>
                <a:spcPct val="0"/>
              </a:spcBef>
            </a:pPr>
            <a:r>
              <a:rPr lang="en-US" sz="100" spc="0">
                <a:solidFill>
                  <a:srgbClr val="FFFFFF"/>
                </a:solidFill>
                <a:latin typeface="Poppins"/>
                <a:ea typeface="Poppins"/>
                <a:cs typeface="Poppins"/>
                <a:sym typeface="Poppins"/>
              </a:rPr>
              <a:t>y</a:t>
            </a:r>
            <a:r>
              <a:rPr lang="en-US" sz="100" spc="0">
                <a:solidFill>
                  <a:srgbClr val="FFFFFF"/>
                </a:solidFill>
                <a:latin typeface="Poppins"/>
                <a:ea typeface="Poppins"/>
                <a:cs typeface="Poppins"/>
                <a:sym typeface="Poppins"/>
              </a:rPr>
              <a:t> = </a:t>
            </a:r>
            <a:r>
              <a:rPr lang="en-US" sz="100" spc="0">
                <a:solidFill>
                  <a:srgbClr val="FFFFFF"/>
                </a:solidFill>
                <a:latin typeface="Poppins"/>
                <a:ea typeface="Poppins"/>
                <a:cs typeface="Poppins"/>
                <a:sym typeface="Poppins"/>
              </a:rPr>
              <a:t>rng.standard_no</a:t>
            </a:r>
            <a:r>
              <a:rPr lang="en-US" sz="100" spc="0">
                <a:solidFill>
                  <a:srgbClr val="FFFFFF"/>
                </a:solidFill>
                <a:latin typeface="Poppins"/>
                <a:ea typeface="Poppins"/>
                <a:cs typeface="Poppins"/>
                <a:sym typeface="Poppins"/>
              </a:rPr>
              <a:t>rmal(N)</a:t>
            </a:r>
          </a:p>
        </p:txBody>
      </p:sp>
      <p:sp>
        <p:nvSpPr>
          <p:cNvPr name="TextBox 6" id="6"/>
          <p:cNvSpPr txBox="true"/>
          <p:nvPr/>
        </p:nvSpPr>
        <p:spPr>
          <a:xfrm rot="0">
            <a:off x="1442380" y="2736291"/>
            <a:ext cx="8210513"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2. Nội dung &amp; Giải thích chi tiết</a:t>
            </a:r>
          </a:p>
        </p:txBody>
      </p:sp>
      <p:sp>
        <p:nvSpPr>
          <p:cNvPr name="TextBox 7" id="7"/>
          <p:cNvSpPr txBox="true"/>
          <p:nvPr/>
        </p:nvSpPr>
        <p:spPr>
          <a:xfrm rot="0">
            <a:off x="1442380" y="4743275"/>
            <a:ext cx="14904494" cy="3805858"/>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Đối tượng ndarray trong NumPy là một cách diễn giải (interpretation) của một khối dữ liệu đồng nhất (homogeneously typed data), có thể được lưu liên tục (contiguous) hoặc theo bước nhảy (strided) trong bộ nhớ.</a:t>
            </a:r>
          </a:p>
          <a:p>
            <a:pPr algn="l">
              <a:lnSpc>
                <a:spcPts val="4900"/>
              </a:lnSpc>
            </a:pPr>
            <a:r>
              <a:rPr lang="en-US" sz="3500" spc="7">
                <a:solidFill>
                  <a:srgbClr val="FFFFFF"/>
                </a:solidFill>
                <a:latin typeface="Poppins"/>
                <a:ea typeface="Poppins"/>
                <a:cs typeface="Poppins"/>
                <a:sym typeface="Poppins"/>
              </a:rPr>
              <a:t>Mỗi phần tử của mảng có cùng kiểu dữ liệu, được mô tả bởi dtype (data type).</a:t>
            </a:r>
          </a:p>
          <a:p>
            <a:pPr algn="l">
              <a:lnSpc>
                <a:spcPts val="104"/>
              </a:lnSpc>
              <a:spcBef>
                <a:spcPct val="0"/>
              </a:spcBef>
            </a:pPr>
            <a:r>
              <a:rPr lang="en-US" sz="100" spc="0">
                <a:solidFill>
                  <a:srgbClr val="FFFFFF"/>
                </a:solidFill>
                <a:latin typeface="Poppins"/>
                <a:ea typeface="Poppins"/>
                <a:cs typeface="Poppins"/>
                <a:sym typeface="Poppins"/>
              </a:rPr>
              <a:t>y</a:t>
            </a:r>
            <a:r>
              <a:rPr lang="en-US" sz="100" spc="0">
                <a:solidFill>
                  <a:srgbClr val="FFFFFF"/>
                </a:solidFill>
                <a:latin typeface="Poppins"/>
                <a:ea typeface="Poppins"/>
                <a:cs typeface="Poppins"/>
                <a:sym typeface="Poppins"/>
              </a:rPr>
              <a:t> = </a:t>
            </a:r>
            <a:r>
              <a:rPr lang="en-US" sz="100" spc="0">
                <a:solidFill>
                  <a:srgbClr val="FFFFFF"/>
                </a:solidFill>
                <a:latin typeface="Poppins"/>
                <a:ea typeface="Poppins"/>
                <a:cs typeface="Poppins"/>
                <a:sym typeface="Poppins"/>
              </a:rPr>
              <a:t>rng.standard_no</a:t>
            </a:r>
            <a:r>
              <a:rPr lang="en-US" sz="100" spc="0">
                <a:solidFill>
                  <a:srgbClr val="FFFFFF"/>
                </a:solidFill>
                <a:latin typeface="Poppins"/>
                <a:ea typeface="Poppins"/>
                <a:cs typeface="Poppins"/>
                <a:sym typeface="Poppins"/>
              </a:rPr>
              <a:t>rmal(N)</a:t>
            </a:r>
          </a:p>
        </p:txBody>
      </p:sp>
    </p:spTree>
  </p:cSld>
  <p:clrMapOvr>
    <a:masterClrMapping/>
  </p:clrMapOvr>
</p:sld>
</file>

<file path=ppt/slides/slide59.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A.1 ndarray Object Internals</a:t>
              </a:r>
            </a:p>
            <a:p>
              <a:pPr algn="ctr">
                <a:lnSpc>
                  <a:spcPts val="2100"/>
                </a:lnSpc>
              </a:pPr>
            </a:p>
          </p:txBody>
        </p:sp>
      </p:grpSp>
      <p:sp>
        <p:nvSpPr>
          <p:cNvPr name="TextBox 5" id="5"/>
          <p:cNvSpPr txBox="true"/>
          <p:nvPr/>
        </p:nvSpPr>
        <p:spPr>
          <a:xfrm rot="0">
            <a:off x="1442380" y="3763156"/>
            <a:ext cx="10246704" cy="694369"/>
          </a:xfrm>
          <a:prstGeom prst="rect">
            <a:avLst/>
          </a:prstGeom>
        </p:spPr>
        <p:txBody>
          <a:bodyPr anchor="t" rtlCol="false" tIns="0" lIns="0" bIns="0" rIns="0">
            <a:spAutoFit/>
          </a:bodyPr>
          <a:lstStyle/>
          <a:p>
            <a:pPr algn="l">
              <a:lnSpc>
                <a:spcPts val="4900"/>
              </a:lnSpc>
              <a:spcBef>
                <a:spcPct val="0"/>
              </a:spcBef>
            </a:pPr>
            <a:r>
              <a:rPr lang="en-US" sz="3500" spc="7">
                <a:solidFill>
                  <a:srgbClr val="FFFFFF"/>
                </a:solidFill>
                <a:latin typeface="Poppins"/>
                <a:ea typeface="Poppins"/>
                <a:cs typeface="Poppins"/>
                <a:sym typeface="Poppins"/>
              </a:rPr>
              <a:t>Cấu trúc ndarray gồm bốn thành phần chính:</a:t>
            </a:r>
          </a:p>
          <a:p>
            <a:pPr algn="l">
              <a:lnSpc>
                <a:spcPts val="104"/>
              </a:lnSpc>
              <a:spcBef>
                <a:spcPct val="0"/>
              </a:spcBef>
            </a:pPr>
            <a:r>
              <a:rPr lang="en-US" sz="100" spc="0">
                <a:solidFill>
                  <a:srgbClr val="FFFFFF"/>
                </a:solidFill>
                <a:latin typeface="Poppins"/>
                <a:ea typeface="Poppins"/>
                <a:cs typeface="Poppins"/>
                <a:sym typeface="Poppins"/>
              </a:rPr>
              <a:t>y</a:t>
            </a:r>
            <a:r>
              <a:rPr lang="en-US" sz="100" spc="0">
                <a:solidFill>
                  <a:srgbClr val="FFFFFF"/>
                </a:solidFill>
                <a:latin typeface="Poppins"/>
                <a:ea typeface="Poppins"/>
                <a:cs typeface="Poppins"/>
                <a:sym typeface="Poppins"/>
              </a:rPr>
              <a:t> = </a:t>
            </a:r>
            <a:r>
              <a:rPr lang="en-US" sz="100" spc="0">
                <a:solidFill>
                  <a:srgbClr val="FFFFFF"/>
                </a:solidFill>
                <a:latin typeface="Poppins"/>
                <a:ea typeface="Poppins"/>
                <a:cs typeface="Poppins"/>
                <a:sym typeface="Poppins"/>
              </a:rPr>
              <a:t>rng.standard_no</a:t>
            </a:r>
            <a:r>
              <a:rPr lang="en-US" sz="100" spc="0">
                <a:solidFill>
                  <a:srgbClr val="FFFFFF"/>
                </a:solidFill>
                <a:latin typeface="Poppins"/>
                <a:ea typeface="Poppins"/>
                <a:cs typeface="Poppins"/>
                <a:sym typeface="Poppins"/>
              </a:rPr>
              <a:t>rmal(N)</a:t>
            </a:r>
          </a:p>
        </p:txBody>
      </p:sp>
      <p:sp>
        <p:nvSpPr>
          <p:cNvPr name="TextBox 6" id="6"/>
          <p:cNvSpPr txBox="true"/>
          <p:nvPr/>
        </p:nvSpPr>
        <p:spPr>
          <a:xfrm rot="0">
            <a:off x="1442380" y="2736291"/>
            <a:ext cx="7940393"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2. Nội dung &amp; Giải thích chi tiết</a:t>
            </a:r>
          </a:p>
        </p:txBody>
      </p:sp>
      <p:sp>
        <p:nvSpPr>
          <p:cNvPr name="TextBox 7" id="7"/>
          <p:cNvSpPr txBox="true"/>
          <p:nvPr/>
        </p:nvSpPr>
        <p:spPr>
          <a:xfrm rot="0">
            <a:off x="1442380" y="4743275"/>
            <a:ext cx="14904494" cy="4371957"/>
          </a:xfrm>
          <a:prstGeom prst="rect">
            <a:avLst/>
          </a:prstGeom>
        </p:spPr>
        <p:txBody>
          <a:bodyPr anchor="t" rtlCol="false" tIns="0" lIns="0" bIns="0" rIns="0">
            <a:spAutoFit/>
          </a:bodyPr>
          <a:lstStyle/>
          <a:p>
            <a:pPr algn="l" marL="755672" indent="-377836" lvl="1">
              <a:lnSpc>
                <a:spcPts val="4900"/>
              </a:lnSpc>
              <a:buFont typeface="Arial"/>
              <a:buChar char="•"/>
            </a:pPr>
            <a:r>
              <a:rPr lang="en-US" sz="3500" spc="7">
                <a:solidFill>
                  <a:srgbClr val="FFFFFF"/>
                </a:solidFill>
                <a:latin typeface="Poppins"/>
                <a:ea typeface="Poppins"/>
                <a:cs typeface="Poppins"/>
                <a:sym typeface="Poppins"/>
              </a:rPr>
              <a:t>Data Pointer: Con trỏ đến vùng dữ liệu thực tế trong RAM (hoặc trong tệp memory-mapped).</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Dtype: Xác định kiểu phần tử – ví dụ float64, int32, bool...</a:t>
            </a:r>
          </a:p>
          <a:p>
            <a:pPr algn="l" marL="755672" indent="-377836" lvl="1">
              <a:lnSpc>
                <a:spcPts val="4900"/>
              </a:lnSpc>
              <a:spcBef>
                <a:spcPct val="0"/>
              </a:spcBef>
              <a:buFont typeface="Arial"/>
              <a:buChar char="•"/>
            </a:pPr>
            <a:r>
              <a:rPr lang="en-US" sz="3500" spc="7">
                <a:solidFill>
                  <a:srgbClr val="FFFFFF"/>
                </a:solidFill>
                <a:latin typeface="Poppins"/>
                <a:ea typeface="Poppins"/>
                <a:cs typeface="Poppins"/>
                <a:sym typeface="Poppins"/>
              </a:rPr>
              <a:t>Shape: Bộ số ngu</a:t>
            </a:r>
            <a:r>
              <a:rPr lang="en-US" sz="3500" spc="7">
                <a:solidFill>
                  <a:srgbClr val="FFFFFF"/>
                </a:solidFill>
                <a:latin typeface="Poppins"/>
                <a:ea typeface="Poppins"/>
                <a:cs typeface="Poppins"/>
                <a:sym typeface="Poppins"/>
              </a:rPr>
              <a:t>yên</a:t>
            </a:r>
            <a:r>
              <a:rPr lang="en-US" sz="3500" spc="7">
                <a:solidFill>
                  <a:srgbClr val="FFFFFF"/>
                </a:solidFill>
                <a:latin typeface="Poppins"/>
                <a:ea typeface="Poppins"/>
                <a:cs typeface="Poppins"/>
                <a:sym typeface="Poppins"/>
              </a:rPr>
              <a:t> thể hiện kích thước mả</a:t>
            </a:r>
            <a:r>
              <a:rPr lang="en-US" sz="3500" spc="7">
                <a:solidFill>
                  <a:srgbClr val="FFFFFF"/>
                </a:solidFill>
                <a:latin typeface="Poppins"/>
                <a:ea typeface="Poppins"/>
                <a:cs typeface="Poppins"/>
                <a:sym typeface="Poppins"/>
              </a:rPr>
              <a:t>ng theo từng chiều, ví dụ (10, 5) hoặc </a:t>
            </a:r>
            <a:r>
              <a:rPr lang="en-US" sz="3500" spc="7">
                <a:solidFill>
                  <a:srgbClr val="FFFFFF"/>
                </a:solidFill>
                <a:latin typeface="Poppins"/>
                <a:ea typeface="Poppins"/>
                <a:cs typeface="Poppins"/>
                <a:sym typeface="Poppins"/>
              </a:rPr>
              <a:t>(3, 4, 5).</a:t>
            </a:r>
          </a:p>
          <a:p>
            <a:pPr algn="l" marL="755672" indent="-377836" lvl="1">
              <a:lnSpc>
                <a:spcPts val="4900"/>
              </a:lnSpc>
              <a:spcBef>
                <a:spcPct val="0"/>
              </a:spcBef>
              <a:buFont typeface="Arial"/>
              <a:buChar char="•"/>
            </a:pPr>
            <a:r>
              <a:rPr lang="en-US" sz="3500" spc="7">
                <a:solidFill>
                  <a:srgbClr val="FFFFFF"/>
                </a:solidFill>
                <a:latin typeface="Poppins"/>
                <a:ea typeface="Poppins"/>
                <a:cs typeface="Poppins"/>
                <a:sym typeface="Poppins"/>
              </a:rPr>
              <a:t>Strides: Bộ số byte cần di chuyển để qua 1 phần tử trên mỗi chiều.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39080" y="414152"/>
            <a:ext cx="18048920" cy="1371271"/>
            <a:chOff x="0" y="0"/>
            <a:chExt cx="4753625" cy="361158"/>
          </a:xfrm>
        </p:grpSpPr>
        <p:sp>
          <p:nvSpPr>
            <p:cNvPr name="Freeform 3" id="3"/>
            <p:cNvSpPr/>
            <p:nvPr/>
          </p:nvSpPr>
          <p:spPr>
            <a:xfrm flipH="false" flipV="false" rot="0">
              <a:off x="0" y="0"/>
              <a:ext cx="4753625" cy="361158"/>
            </a:xfrm>
            <a:custGeom>
              <a:avLst/>
              <a:gdLst/>
              <a:ahLst/>
              <a:cxnLst/>
              <a:rect r="r" b="b" t="t" l="l"/>
              <a:pathLst>
                <a:path h="361158" w="4753625">
                  <a:moveTo>
                    <a:pt x="42894" y="0"/>
                  </a:moveTo>
                  <a:lnTo>
                    <a:pt x="4710731" y="0"/>
                  </a:lnTo>
                  <a:cubicBezTo>
                    <a:pt x="4722107" y="0"/>
                    <a:pt x="4733017" y="4519"/>
                    <a:pt x="4741061" y="12563"/>
                  </a:cubicBezTo>
                  <a:cubicBezTo>
                    <a:pt x="4749106" y="20608"/>
                    <a:pt x="4753625" y="31518"/>
                    <a:pt x="4753625" y="42894"/>
                  </a:cubicBezTo>
                  <a:lnTo>
                    <a:pt x="4753625" y="318264"/>
                  </a:lnTo>
                  <a:cubicBezTo>
                    <a:pt x="4753625" y="329640"/>
                    <a:pt x="4749106" y="340550"/>
                    <a:pt x="4741061" y="348594"/>
                  </a:cubicBezTo>
                  <a:cubicBezTo>
                    <a:pt x="4733017" y="356639"/>
                    <a:pt x="4722107" y="361158"/>
                    <a:pt x="4710731" y="361158"/>
                  </a:cubicBezTo>
                  <a:lnTo>
                    <a:pt x="42894" y="361158"/>
                  </a:lnTo>
                  <a:cubicBezTo>
                    <a:pt x="31518" y="361158"/>
                    <a:pt x="20608" y="356639"/>
                    <a:pt x="12563" y="348594"/>
                  </a:cubicBezTo>
                  <a:cubicBezTo>
                    <a:pt x="4519" y="340550"/>
                    <a:pt x="0" y="329640"/>
                    <a:pt x="0" y="318264"/>
                  </a:cubicBezTo>
                  <a:lnTo>
                    <a:pt x="0" y="42894"/>
                  </a:lnTo>
                  <a:cubicBezTo>
                    <a:pt x="0" y="31518"/>
                    <a:pt x="4519" y="20608"/>
                    <a:pt x="12563" y="12563"/>
                  </a:cubicBezTo>
                  <a:cubicBezTo>
                    <a:pt x="20608" y="4519"/>
                    <a:pt x="31518" y="0"/>
                    <a:pt x="42894" y="0"/>
                  </a:cubicBezTo>
                  <a:close/>
                </a:path>
              </a:pathLst>
            </a:custGeom>
            <a:solidFill>
              <a:srgbClr val="00FFFF"/>
            </a:solidFill>
          </p:spPr>
        </p:sp>
        <p:sp>
          <p:nvSpPr>
            <p:cNvPr name="TextBox 4" id="4"/>
            <p:cNvSpPr txBox="true"/>
            <p:nvPr/>
          </p:nvSpPr>
          <p:spPr>
            <a:xfrm>
              <a:off x="0" y="-142875"/>
              <a:ext cx="4753625" cy="504033"/>
            </a:xfrm>
            <a:prstGeom prst="rect">
              <a:avLst/>
            </a:prstGeom>
          </p:spPr>
          <p:txBody>
            <a:bodyPr anchor="ctr" rtlCol="false" tIns="50800" lIns="50800" bIns="50800" rIns="50800"/>
            <a:lstStyle/>
            <a:p>
              <a:pPr algn="ctr">
                <a:lnSpc>
                  <a:spcPts val="7280"/>
                </a:lnSpc>
              </a:pPr>
              <a:r>
                <a:rPr lang="en-US" b="true" sz="5200" spc="10">
                  <a:solidFill>
                    <a:srgbClr val="000000"/>
                  </a:solidFill>
                  <a:latin typeface="Poppins Bold"/>
                  <a:ea typeface="Poppins Bold"/>
                  <a:cs typeface="Poppins Bold"/>
                  <a:sym typeface="Poppins Bold"/>
                </a:rPr>
                <a:t>Biểu đồ thể hiện tỷ lệ truy cập theo loại trình duyệt </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115232" y="2075779"/>
            <a:ext cx="12057535" cy="7182521"/>
          </a:xfrm>
          <a:custGeom>
            <a:avLst/>
            <a:gdLst/>
            <a:ahLst/>
            <a:cxnLst/>
            <a:rect r="r" b="b" t="t" l="l"/>
            <a:pathLst>
              <a:path h="7182521" w="12057535">
                <a:moveTo>
                  <a:pt x="0" y="0"/>
                </a:moveTo>
                <a:lnTo>
                  <a:pt x="12057536" y="0"/>
                </a:lnTo>
                <a:lnTo>
                  <a:pt x="12057536" y="7182521"/>
                </a:lnTo>
                <a:lnTo>
                  <a:pt x="0" y="7182521"/>
                </a:lnTo>
                <a:lnTo>
                  <a:pt x="0" y="0"/>
                </a:lnTo>
                <a:close/>
              </a:path>
            </a:pathLst>
          </a:custGeom>
          <a:blipFill>
            <a:blip r:embed="rId4"/>
            <a:stretch>
              <a:fillRect l="0" t="0" r="0" b="0"/>
            </a:stretch>
          </a:blipFill>
        </p:spPr>
      </p:sp>
      <p:sp>
        <p:nvSpPr>
          <p:cNvPr name="TextBox 9" id="9"/>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6</a:t>
            </a:r>
          </a:p>
        </p:txBody>
      </p:sp>
    </p:spTree>
  </p:cSld>
  <p:clrMapOvr>
    <a:masterClrMapping/>
  </p:clrMapOvr>
</p:sld>
</file>

<file path=ppt/slides/slide60.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A.1 ndarray Object Internals</a:t>
              </a:r>
            </a:p>
            <a:p>
              <a:pPr algn="ctr">
                <a:lnSpc>
                  <a:spcPts val="2100"/>
                </a:lnSpc>
              </a:pPr>
            </a:p>
          </p:txBody>
        </p:sp>
      </p:grpSp>
      <p:sp>
        <p:nvSpPr>
          <p:cNvPr name="TextBox 5" id="5"/>
          <p:cNvSpPr txBox="true"/>
          <p:nvPr/>
        </p:nvSpPr>
        <p:spPr>
          <a:xfrm rot="0">
            <a:off x="1442380" y="3762830"/>
            <a:ext cx="10246704" cy="694369"/>
          </a:xfrm>
          <a:prstGeom prst="rect">
            <a:avLst/>
          </a:prstGeom>
        </p:spPr>
        <p:txBody>
          <a:bodyPr anchor="t" rtlCol="false" tIns="0" lIns="0" bIns="0" rIns="0">
            <a:spAutoFit/>
          </a:bodyPr>
          <a:lstStyle/>
          <a:p>
            <a:pPr algn="l">
              <a:lnSpc>
                <a:spcPts val="4900"/>
              </a:lnSpc>
              <a:spcBef>
                <a:spcPct val="0"/>
              </a:spcBef>
            </a:pPr>
            <a:r>
              <a:rPr lang="en-US" sz="3500" spc="7">
                <a:solidFill>
                  <a:srgbClr val="FFFFFF"/>
                </a:solidFill>
                <a:latin typeface="Poppins"/>
                <a:ea typeface="Poppins"/>
                <a:cs typeface="Poppins"/>
                <a:sym typeface="Poppins"/>
              </a:rPr>
              <a:t>Strided View và Cơ chế “Zero-Copy”</a:t>
            </a:r>
          </a:p>
          <a:p>
            <a:pPr algn="l">
              <a:lnSpc>
                <a:spcPts val="104"/>
              </a:lnSpc>
              <a:spcBef>
                <a:spcPct val="0"/>
              </a:spcBef>
            </a:pPr>
            <a:r>
              <a:rPr lang="en-US" sz="100" spc="0">
                <a:solidFill>
                  <a:srgbClr val="FFFFFF"/>
                </a:solidFill>
                <a:latin typeface="Poppins"/>
                <a:ea typeface="Poppins"/>
                <a:cs typeface="Poppins"/>
                <a:sym typeface="Poppins"/>
              </a:rPr>
              <a:t>y</a:t>
            </a:r>
            <a:r>
              <a:rPr lang="en-US" sz="100" spc="0">
                <a:solidFill>
                  <a:srgbClr val="FFFFFF"/>
                </a:solidFill>
                <a:latin typeface="Poppins"/>
                <a:ea typeface="Poppins"/>
                <a:cs typeface="Poppins"/>
                <a:sym typeface="Poppins"/>
              </a:rPr>
              <a:t> = </a:t>
            </a:r>
            <a:r>
              <a:rPr lang="en-US" sz="100" spc="0">
                <a:solidFill>
                  <a:srgbClr val="FFFFFF"/>
                </a:solidFill>
                <a:latin typeface="Poppins"/>
                <a:ea typeface="Poppins"/>
                <a:cs typeface="Poppins"/>
                <a:sym typeface="Poppins"/>
              </a:rPr>
              <a:t>rng.standard_no</a:t>
            </a:r>
            <a:r>
              <a:rPr lang="en-US" sz="100" spc="0">
                <a:solidFill>
                  <a:srgbClr val="FFFFFF"/>
                </a:solidFill>
                <a:latin typeface="Poppins"/>
                <a:ea typeface="Poppins"/>
                <a:cs typeface="Poppins"/>
                <a:sym typeface="Poppins"/>
              </a:rPr>
              <a:t>rmal(N)</a:t>
            </a:r>
          </a:p>
        </p:txBody>
      </p:sp>
      <p:sp>
        <p:nvSpPr>
          <p:cNvPr name="TextBox 6" id="6"/>
          <p:cNvSpPr txBox="true"/>
          <p:nvPr/>
        </p:nvSpPr>
        <p:spPr>
          <a:xfrm rot="0">
            <a:off x="1442380" y="2736291"/>
            <a:ext cx="8773264"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2. Nội dung &amp; Giải thích chi tiết</a:t>
            </a:r>
          </a:p>
        </p:txBody>
      </p:sp>
      <p:sp>
        <p:nvSpPr>
          <p:cNvPr name="TextBox 7" id="7"/>
          <p:cNvSpPr txBox="true"/>
          <p:nvPr/>
        </p:nvSpPr>
        <p:spPr>
          <a:xfrm rot="0">
            <a:off x="1442380" y="4743275"/>
            <a:ext cx="14904494" cy="2505063"/>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Một trong những điểm mạnh của ndarray là nó không chỉ là khối dữ liệu, mà là một lớp “view” có bước nhảy (stride) trên dữ liệu gốc.</a:t>
            </a:r>
          </a:p>
          <a:p>
            <a:pPr algn="l">
              <a:lnSpc>
                <a:spcPts val="4900"/>
              </a:lnSpc>
              <a:spcBef>
                <a:spcPct val="0"/>
              </a:spcBef>
            </a:pPr>
            <a:r>
              <a:rPr lang="en-US" sz="3500" spc="7">
                <a:solidFill>
                  <a:srgbClr val="FFFFFF"/>
                </a:solidFill>
                <a:latin typeface="Poppins"/>
                <a:ea typeface="Poppins"/>
                <a:cs typeface="Poppins"/>
                <a:sym typeface="Poppins"/>
              </a:rPr>
              <a:t>Điều này cho phép NumPy tạo mảng con (subarray) mà không sao chép dữ liệu thật.</a:t>
            </a:r>
          </a:p>
        </p:txBody>
      </p:sp>
    </p:spTree>
  </p:cSld>
  <p:clrMapOvr>
    <a:masterClrMapping/>
  </p:clrMapOvr>
</p:sld>
</file>

<file path=ppt/slides/slide6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A.1 ndarray Object Internals</a:t>
              </a:r>
            </a:p>
            <a:p>
              <a:pPr algn="ctr">
                <a:lnSpc>
                  <a:spcPts val="2100"/>
                </a:lnSpc>
              </a:pPr>
            </a:p>
          </p:txBody>
        </p:sp>
      </p:grpSp>
      <p:sp>
        <p:nvSpPr>
          <p:cNvPr name="Freeform 5" id="5"/>
          <p:cNvSpPr/>
          <p:nvPr/>
        </p:nvSpPr>
        <p:spPr>
          <a:xfrm flipH="false" flipV="false" rot="0">
            <a:off x="1630830" y="3876804"/>
            <a:ext cx="9984091" cy="1645234"/>
          </a:xfrm>
          <a:custGeom>
            <a:avLst/>
            <a:gdLst/>
            <a:ahLst/>
            <a:cxnLst/>
            <a:rect r="r" b="b" t="t" l="l"/>
            <a:pathLst>
              <a:path h="1645234" w="9984091">
                <a:moveTo>
                  <a:pt x="0" y="0"/>
                </a:moveTo>
                <a:lnTo>
                  <a:pt x="9984091" y="0"/>
                </a:lnTo>
                <a:lnTo>
                  <a:pt x="9984091" y="1645234"/>
                </a:lnTo>
                <a:lnTo>
                  <a:pt x="0" y="1645234"/>
                </a:lnTo>
                <a:lnTo>
                  <a:pt x="0" y="0"/>
                </a:lnTo>
                <a:close/>
              </a:path>
            </a:pathLst>
          </a:custGeom>
          <a:blipFill>
            <a:blip r:embed="rId2"/>
            <a:stretch>
              <a:fillRect l="0" t="0" r="0" b="0"/>
            </a:stretch>
          </a:blipFill>
        </p:spPr>
      </p:sp>
      <p:sp>
        <p:nvSpPr>
          <p:cNvPr name="TextBox 6" id="6"/>
          <p:cNvSpPr txBox="true"/>
          <p:nvPr/>
        </p:nvSpPr>
        <p:spPr>
          <a:xfrm rot="0">
            <a:off x="1442380" y="2736291"/>
            <a:ext cx="7490192"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Ví dụ về Shape và Strides:</a:t>
            </a:r>
          </a:p>
        </p:txBody>
      </p:sp>
      <p:sp>
        <p:nvSpPr>
          <p:cNvPr name="TextBox 7" id="7"/>
          <p:cNvSpPr txBox="true"/>
          <p:nvPr/>
        </p:nvSpPr>
        <p:spPr>
          <a:xfrm rot="0">
            <a:off x="1442380" y="5962149"/>
            <a:ext cx="14904494" cy="3127361"/>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Giải thích:</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np.ones((10, 5)) tạo mảng 2 chiều gồm 10 hàng và 5 cột, tất cả giá trị đều bằng 1.</a:t>
            </a:r>
          </a:p>
          <a:p>
            <a:pPr algn="l" marL="755672" indent="-377836" lvl="1">
              <a:lnSpc>
                <a:spcPts val="4900"/>
              </a:lnSpc>
              <a:spcBef>
                <a:spcPct val="0"/>
              </a:spcBef>
              <a:buFont typeface="Arial"/>
              <a:buChar char="•"/>
            </a:pPr>
            <a:r>
              <a:rPr lang="en-US" sz="3500" spc="7">
                <a:solidFill>
                  <a:srgbClr val="FFFFFF"/>
                </a:solidFill>
                <a:latin typeface="Poppins"/>
                <a:ea typeface="Poppins"/>
                <a:cs typeface="Poppins"/>
                <a:sym typeface="Poppins"/>
              </a:rPr>
              <a:t>.shape trả v</a:t>
            </a:r>
            <a:r>
              <a:rPr lang="en-US" sz="3500" spc="7">
                <a:solidFill>
                  <a:srgbClr val="FFFFFF"/>
                </a:solidFill>
                <a:latin typeface="Poppins"/>
                <a:ea typeface="Poppins"/>
                <a:cs typeface="Poppins"/>
                <a:sym typeface="Poppins"/>
              </a:rPr>
              <a:t>ề kích thước (shape) của mảng dưới dạng bộ số (10, 5).</a:t>
            </a:r>
          </a:p>
        </p:txBody>
      </p:sp>
    </p:spTree>
  </p:cSld>
  <p:clrMapOvr>
    <a:masterClrMapping/>
  </p:clrMapOvr>
</p:sld>
</file>

<file path=ppt/slides/slide6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A.1 ndarray Object Internals</a:t>
              </a:r>
            </a:p>
            <a:p>
              <a:pPr algn="ctr">
                <a:lnSpc>
                  <a:spcPts val="2100"/>
                </a:lnSpc>
              </a:pPr>
            </a:p>
          </p:txBody>
        </p:sp>
      </p:grpSp>
      <p:sp>
        <p:nvSpPr>
          <p:cNvPr name="Freeform 5" id="5"/>
          <p:cNvSpPr/>
          <p:nvPr/>
        </p:nvSpPr>
        <p:spPr>
          <a:xfrm flipH="false" flipV="false" rot="0">
            <a:off x="1442380" y="3905141"/>
            <a:ext cx="11511613" cy="1299168"/>
          </a:xfrm>
          <a:custGeom>
            <a:avLst/>
            <a:gdLst/>
            <a:ahLst/>
            <a:cxnLst/>
            <a:rect r="r" b="b" t="t" l="l"/>
            <a:pathLst>
              <a:path h="1299168" w="11511613">
                <a:moveTo>
                  <a:pt x="0" y="0"/>
                </a:moveTo>
                <a:lnTo>
                  <a:pt x="11511613" y="0"/>
                </a:lnTo>
                <a:lnTo>
                  <a:pt x="11511613" y="1299168"/>
                </a:lnTo>
                <a:lnTo>
                  <a:pt x="0" y="1299168"/>
                </a:lnTo>
                <a:lnTo>
                  <a:pt x="0" y="0"/>
                </a:lnTo>
                <a:close/>
              </a:path>
            </a:pathLst>
          </a:custGeom>
          <a:blipFill>
            <a:blip r:embed="rId2"/>
            <a:stretch>
              <a:fillRect l="0" t="0" r="0" b="0"/>
            </a:stretch>
          </a:blipFill>
        </p:spPr>
      </p:sp>
      <p:sp>
        <p:nvSpPr>
          <p:cNvPr name="TextBox 6" id="6"/>
          <p:cNvSpPr txBox="true"/>
          <p:nvPr/>
        </p:nvSpPr>
        <p:spPr>
          <a:xfrm rot="0">
            <a:off x="1442380" y="2736291"/>
            <a:ext cx="7490192"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Ví dụ về Shape và Strides:</a:t>
            </a:r>
          </a:p>
        </p:txBody>
      </p:sp>
      <p:sp>
        <p:nvSpPr>
          <p:cNvPr name="TextBox 7" id="7"/>
          <p:cNvSpPr txBox="true"/>
          <p:nvPr/>
        </p:nvSpPr>
        <p:spPr>
          <a:xfrm rot="0">
            <a:off x="1442380" y="5962149"/>
            <a:ext cx="14904494" cy="3749659"/>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Giải thích:</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np.ones((3, 4, 5), dtype=np.float64) tạo mảng 3 chiều có kích thước (3, 4, 5) = 3 khối, mỗi khối có 4 hàng × 5 cột.</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Mỗi phần tử float64 chiếm 8 byte trong bộ nhớ.</a:t>
            </a:r>
          </a:p>
          <a:p>
            <a:pPr algn="l" marL="755672" indent="-377836" lvl="1">
              <a:lnSpc>
                <a:spcPts val="4900"/>
              </a:lnSpc>
              <a:spcBef>
                <a:spcPct val="0"/>
              </a:spcBef>
              <a:buFont typeface="Arial"/>
              <a:buChar char="•"/>
            </a:pPr>
            <a:r>
              <a:rPr lang="en-US" sz="3500" spc="7">
                <a:solidFill>
                  <a:srgbClr val="FFFFFF"/>
                </a:solidFill>
                <a:latin typeface="Poppins"/>
                <a:ea typeface="Poppins"/>
                <a:cs typeface="Poppins"/>
                <a:sym typeface="Poppins"/>
              </a:rPr>
              <a:t>.strides cho biết số byte</a:t>
            </a:r>
            <a:r>
              <a:rPr lang="en-US" sz="3500" spc="7">
                <a:solidFill>
                  <a:srgbClr val="FFFFFF"/>
                </a:solidFill>
                <a:latin typeface="Poppins"/>
                <a:ea typeface="Poppins"/>
                <a:cs typeface="Poppins"/>
                <a:sym typeface="Poppins"/>
              </a:rPr>
              <a:t> cần nhảy (step) để di chuyển đến phần tử kế tiếp theo từng chiều.</a:t>
            </a:r>
          </a:p>
        </p:txBody>
      </p:sp>
    </p:spTree>
  </p:cSld>
  <p:clrMapOvr>
    <a:masterClrMapping/>
  </p:clrMapOvr>
</p:sld>
</file>

<file path=ppt/slides/slide63.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A.1 ndarray Object Internals</a:t>
              </a:r>
            </a:p>
            <a:p>
              <a:pPr algn="ctr">
                <a:lnSpc>
                  <a:spcPts val="2100"/>
                </a:lnSpc>
              </a:pPr>
            </a:p>
          </p:txBody>
        </p:sp>
      </p:grpSp>
      <p:sp>
        <p:nvSpPr>
          <p:cNvPr name="TextBox 5" id="5"/>
          <p:cNvSpPr txBox="true"/>
          <p:nvPr/>
        </p:nvSpPr>
        <p:spPr>
          <a:xfrm rot="0">
            <a:off x="1442380" y="2920074"/>
            <a:ext cx="8503144"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3. NumPy Data Type Hierarchy</a:t>
            </a:r>
          </a:p>
        </p:txBody>
      </p:sp>
      <p:sp>
        <p:nvSpPr>
          <p:cNvPr name="TextBox 6" id="6"/>
          <p:cNvSpPr txBox="true"/>
          <p:nvPr/>
        </p:nvSpPr>
        <p:spPr>
          <a:xfrm rot="0">
            <a:off x="1442380" y="4296406"/>
            <a:ext cx="11685558" cy="3127361"/>
          </a:xfrm>
          <a:prstGeom prst="rect">
            <a:avLst/>
          </a:prstGeom>
        </p:spPr>
        <p:txBody>
          <a:bodyPr anchor="t" rtlCol="false" tIns="0" lIns="0" bIns="0" rIns="0">
            <a:spAutoFit/>
          </a:bodyPr>
          <a:lstStyle/>
          <a:p>
            <a:pPr algn="l">
              <a:lnSpc>
                <a:spcPts val="4900"/>
              </a:lnSpc>
              <a:spcBef>
                <a:spcPct val="0"/>
              </a:spcBef>
            </a:pPr>
            <a:r>
              <a:rPr lang="en-US" sz="3500" spc="7">
                <a:solidFill>
                  <a:srgbClr val="FFFFFF"/>
                </a:solidFill>
                <a:latin typeface="Poppins"/>
                <a:ea typeface="Poppins"/>
                <a:cs typeface="Poppins"/>
                <a:sym typeface="Poppins"/>
              </a:rPr>
              <a:t>Ngoài ndarray, NumPy còn định nghĩa hệ thống phân cấp kiểu dữ liệu (dtype hierarchy). Mỗi kiểu cụ thể (int16, float64, bool_ …) là một lớp con của nhóm tổng quát hơn như np.integer, np.floating, np.number.</a:t>
            </a:r>
          </a:p>
        </p:txBody>
      </p:sp>
    </p:spTree>
  </p:cSld>
  <p:clrMapOvr>
    <a:masterClrMapping/>
  </p:clrMapOvr>
</p:sld>
</file>

<file path=ppt/slides/slide6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07320" y="1799943"/>
            <a:ext cx="10768818" cy="2583174"/>
          </a:xfrm>
          <a:custGeom>
            <a:avLst/>
            <a:gdLst/>
            <a:ahLst/>
            <a:cxnLst/>
            <a:rect r="r" b="b" t="t" l="l"/>
            <a:pathLst>
              <a:path h="2583174" w="10768818">
                <a:moveTo>
                  <a:pt x="0" y="0"/>
                </a:moveTo>
                <a:lnTo>
                  <a:pt x="10768818" y="0"/>
                </a:lnTo>
                <a:lnTo>
                  <a:pt x="10768818" y="2583174"/>
                </a:lnTo>
                <a:lnTo>
                  <a:pt x="0" y="2583174"/>
                </a:lnTo>
                <a:lnTo>
                  <a:pt x="0" y="0"/>
                </a:lnTo>
                <a:close/>
              </a:path>
            </a:pathLst>
          </a:custGeom>
          <a:blipFill>
            <a:blip r:embed="rId2"/>
            <a:stretch>
              <a:fillRect l="0" t="0" r="0" b="0"/>
            </a:stretch>
          </a:blipFill>
        </p:spPr>
      </p:sp>
      <p:sp>
        <p:nvSpPr>
          <p:cNvPr name="TextBox 3" id="3"/>
          <p:cNvSpPr txBox="true"/>
          <p:nvPr/>
        </p:nvSpPr>
        <p:spPr>
          <a:xfrm rot="0">
            <a:off x="1307320" y="923925"/>
            <a:ext cx="1420981" cy="634997"/>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Ví dụ:</a:t>
            </a:r>
          </a:p>
        </p:txBody>
      </p:sp>
      <p:sp>
        <p:nvSpPr>
          <p:cNvPr name="TextBox 4" id="4"/>
          <p:cNvSpPr txBox="true"/>
          <p:nvPr/>
        </p:nvSpPr>
        <p:spPr>
          <a:xfrm rot="0">
            <a:off x="1307320" y="4637899"/>
            <a:ext cx="2276362" cy="634997"/>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Giải thích:</a:t>
            </a:r>
          </a:p>
        </p:txBody>
      </p:sp>
      <p:sp>
        <p:nvSpPr>
          <p:cNvPr name="TextBox 5" id="5"/>
          <p:cNvSpPr txBox="true"/>
          <p:nvPr/>
        </p:nvSpPr>
        <p:spPr>
          <a:xfrm rot="0">
            <a:off x="1307320" y="5406246"/>
            <a:ext cx="11599796" cy="3730625"/>
          </a:xfrm>
          <a:prstGeom prst="rect">
            <a:avLst/>
          </a:prstGeom>
        </p:spPr>
        <p:txBody>
          <a:bodyPr anchor="t" rtlCol="false" tIns="0" lIns="0" bIns="0" rIns="0">
            <a:spAutoFit/>
          </a:bodyPr>
          <a:lstStyle/>
          <a:p>
            <a:pPr algn="l" marL="755651" indent="-377825" lvl="1">
              <a:lnSpc>
                <a:spcPts val="4900"/>
              </a:lnSpc>
              <a:buFont typeface="Arial"/>
              <a:buChar char="•"/>
            </a:pPr>
            <a:r>
              <a:rPr lang="en-US" sz="3500" spc="7">
                <a:solidFill>
                  <a:srgbClr val="FFFFFF"/>
                </a:solidFill>
                <a:latin typeface="Poppins"/>
                <a:ea typeface="Poppins"/>
                <a:cs typeface="Poppins"/>
                <a:sym typeface="Poppins"/>
              </a:rPr>
              <a:t>ints là mảng gồm 10 phần tử, kiểu dữ liệu unsigned 16-bit integer (np.uint16).</a:t>
            </a:r>
          </a:p>
          <a:p>
            <a:pPr algn="l" marL="755651" indent="-377825" lvl="1">
              <a:lnSpc>
                <a:spcPts val="4900"/>
              </a:lnSpc>
              <a:buFont typeface="Arial"/>
              <a:buChar char="•"/>
            </a:pPr>
            <a:r>
              <a:rPr lang="en-US" sz="3500" spc="7">
                <a:solidFill>
                  <a:srgbClr val="FFFFFF"/>
                </a:solidFill>
                <a:latin typeface="Poppins"/>
                <a:ea typeface="Poppins"/>
                <a:cs typeface="Poppins"/>
                <a:sym typeface="Poppins"/>
              </a:rPr>
              <a:t>floats là mảng gồm 10 phần tử, kiểu 32-bit float (np.float32).</a:t>
            </a:r>
          </a:p>
          <a:p>
            <a:pPr algn="l" marL="755651" indent="-377825" lvl="1">
              <a:lnSpc>
                <a:spcPts val="4900"/>
              </a:lnSpc>
              <a:buFont typeface="Arial"/>
              <a:buChar char="•"/>
            </a:pPr>
            <a:r>
              <a:rPr lang="en-US" sz="3500" spc="7">
                <a:solidFill>
                  <a:srgbClr val="FFFFFF"/>
                </a:solidFill>
                <a:latin typeface="Poppins"/>
                <a:ea typeface="Poppins"/>
                <a:cs typeface="Poppins"/>
                <a:sym typeface="Poppins"/>
              </a:rPr>
              <a:t>Hàm np.issubdtype() dùng để kiểm tra mối quan hệ kiểu dữ liệu (dtype).</a:t>
            </a:r>
          </a:p>
        </p:txBody>
      </p:sp>
    </p:spTree>
  </p:cSld>
  <p:clrMapOvr>
    <a:masterClrMapping/>
  </p:clrMapOvr>
</p:sld>
</file>

<file path=ppt/slides/slide6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07320" y="1799943"/>
            <a:ext cx="10768818" cy="2583174"/>
          </a:xfrm>
          <a:custGeom>
            <a:avLst/>
            <a:gdLst/>
            <a:ahLst/>
            <a:cxnLst/>
            <a:rect r="r" b="b" t="t" l="l"/>
            <a:pathLst>
              <a:path h="2583174" w="10768818">
                <a:moveTo>
                  <a:pt x="0" y="0"/>
                </a:moveTo>
                <a:lnTo>
                  <a:pt x="10768818" y="0"/>
                </a:lnTo>
                <a:lnTo>
                  <a:pt x="10768818" y="2583174"/>
                </a:lnTo>
                <a:lnTo>
                  <a:pt x="0" y="2583174"/>
                </a:lnTo>
                <a:lnTo>
                  <a:pt x="0" y="0"/>
                </a:lnTo>
                <a:close/>
              </a:path>
            </a:pathLst>
          </a:custGeom>
          <a:blipFill>
            <a:blip r:embed="rId2"/>
            <a:stretch>
              <a:fillRect l="0" t="0" r="0" b="0"/>
            </a:stretch>
          </a:blipFill>
        </p:spPr>
      </p:sp>
      <p:sp>
        <p:nvSpPr>
          <p:cNvPr name="TextBox 3" id="3"/>
          <p:cNvSpPr txBox="true"/>
          <p:nvPr/>
        </p:nvSpPr>
        <p:spPr>
          <a:xfrm rot="0">
            <a:off x="1307320" y="923925"/>
            <a:ext cx="1420981" cy="634997"/>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Ví dụ:</a:t>
            </a:r>
          </a:p>
        </p:txBody>
      </p:sp>
      <p:sp>
        <p:nvSpPr>
          <p:cNvPr name="TextBox 4" id="4"/>
          <p:cNvSpPr txBox="true"/>
          <p:nvPr/>
        </p:nvSpPr>
        <p:spPr>
          <a:xfrm rot="0">
            <a:off x="1307320" y="4637899"/>
            <a:ext cx="2276362" cy="634997"/>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Giải thích:</a:t>
            </a:r>
          </a:p>
        </p:txBody>
      </p:sp>
      <p:sp>
        <p:nvSpPr>
          <p:cNvPr name="TextBox 5" id="5"/>
          <p:cNvSpPr txBox="true"/>
          <p:nvPr/>
        </p:nvSpPr>
        <p:spPr>
          <a:xfrm rot="0">
            <a:off x="1307320" y="5406246"/>
            <a:ext cx="11599796" cy="3111500"/>
          </a:xfrm>
          <a:prstGeom prst="rect">
            <a:avLst/>
          </a:prstGeom>
        </p:spPr>
        <p:txBody>
          <a:bodyPr anchor="t" rtlCol="false" tIns="0" lIns="0" bIns="0" rIns="0">
            <a:spAutoFit/>
          </a:bodyPr>
          <a:lstStyle/>
          <a:p>
            <a:pPr algn="l" marL="755651" indent="-377825" lvl="1">
              <a:lnSpc>
                <a:spcPts val="4900"/>
              </a:lnSpc>
              <a:buFont typeface="Arial"/>
              <a:buChar char="•"/>
            </a:pPr>
            <a:r>
              <a:rPr lang="en-US" sz="3500" spc="7">
                <a:solidFill>
                  <a:srgbClr val="FFFFFF"/>
                </a:solidFill>
                <a:latin typeface="Poppins"/>
                <a:ea typeface="Poppins"/>
                <a:cs typeface="Poppins"/>
                <a:sym typeface="Poppins"/>
              </a:rPr>
              <a:t>Câu lệnh np.issubdtype(ints.dtype, np.integer)→ kiểm tra xem kiểu của ints (uint16) có phải là một kiểu con của nhóm np.integer không.</a:t>
            </a:r>
          </a:p>
          <a:p>
            <a:pPr algn="l" marL="755651" indent="-377825" lvl="1">
              <a:lnSpc>
                <a:spcPts val="4900"/>
              </a:lnSpc>
              <a:buFont typeface="Arial"/>
              <a:buChar char="•"/>
            </a:pPr>
            <a:r>
              <a:rPr lang="en-US" sz="3500" spc="7">
                <a:solidFill>
                  <a:srgbClr val="FFFFFF"/>
                </a:solidFill>
                <a:latin typeface="Poppins"/>
                <a:ea typeface="Poppins"/>
                <a:cs typeface="Poppins"/>
                <a:sym typeface="Poppins"/>
              </a:rPr>
              <a:t>Kết quả True, vì uint16 là một kiểu số nguyên (integer) trong hệ dtype của NumPy.</a:t>
            </a:r>
          </a:p>
        </p:txBody>
      </p:sp>
    </p:spTree>
  </p:cSld>
  <p:clrMapOvr>
    <a:masterClrMapping/>
  </p:clrMapOvr>
</p:sld>
</file>

<file path=ppt/slides/slide66.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A.1 ndarray Object Internals</a:t>
              </a:r>
            </a:p>
            <a:p>
              <a:pPr algn="ctr">
                <a:lnSpc>
                  <a:spcPts val="2100"/>
                </a:lnSpc>
              </a:pPr>
            </a:p>
          </p:txBody>
        </p:sp>
      </p:grpSp>
      <p:sp>
        <p:nvSpPr>
          <p:cNvPr name="TextBox 5" id="5"/>
          <p:cNvSpPr txBox="true"/>
          <p:nvPr/>
        </p:nvSpPr>
        <p:spPr>
          <a:xfrm rot="0">
            <a:off x="1442380" y="2920074"/>
            <a:ext cx="8503144"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4. Kết quả &amp; Nhận xét</a:t>
            </a:r>
          </a:p>
        </p:txBody>
      </p:sp>
      <p:sp>
        <p:nvSpPr>
          <p:cNvPr name="TextBox 6" id="6"/>
          <p:cNvSpPr txBox="true"/>
          <p:nvPr/>
        </p:nvSpPr>
        <p:spPr>
          <a:xfrm rot="0">
            <a:off x="1442380" y="3735842"/>
            <a:ext cx="15816920" cy="5587997"/>
          </a:xfrm>
          <a:prstGeom prst="rect">
            <a:avLst/>
          </a:prstGeom>
        </p:spPr>
        <p:txBody>
          <a:bodyPr anchor="t" rtlCol="false" tIns="0" lIns="0" bIns="0" rIns="0">
            <a:spAutoFit/>
          </a:bodyPr>
          <a:lstStyle/>
          <a:p>
            <a:pPr algn="l" marL="755672" indent="-377836" lvl="1">
              <a:lnSpc>
                <a:spcPts val="4900"/>
              </a:lnSpc>
              <a:buFont typeface="Arial"/>
              <a:buChar char="•"/>
            </a:pPr>
            <a:r>
              <a:rPr lang="en-US" sz="3500" spc="7">
                <a:solidFill>
                  <a:srgbClr val="FFFFFF"/>
                </a:solidFill>
                <a:latin typeface="Poppins"/>
                <a:ea typeface="Poppins"/>
                <a:cs typeface="Poppins"/>
                <a:sym typeface="Poppins"/>
              </a:rPr>
              <a:t>Kết quả: </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ndarray không chỉ là một vùng nhớ mà còn có thông tin strides, dtype, shape, giúp truy cập dữ liệu nhanh, linh hoạt.</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Strides quyết định cách di chuyển qua bộ nhớ, có thể âm hoặc dương.</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NumPy cho phép tạo views (không copy dữ liệu) → tiết kiệm bộ nhớ, tăng hiệu năng.</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Hệ thống dtype hierarchy giúp kiểm tra kiểu dữ liệu nhất quán, hỗ trợ xử lý tổng quát.</a:t>
            </a:r>
          </a:p>
        </p:txBody>
      </p:sp>
    </p:spTree>
  </p:cSld>
  <p:clrMapOvr>
    <a:masterClrMapping/>
  </p:clrMapOvr>
</p:sld>
</file>

<file path=ppt/slides/slide67.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A.1 ndarray Object Internals</a:t>
              </a:r>
            </a:p>
            <a:p>
              <a:pPr algn="ctr">
                <a:lnSpc>
                  <a:spcPts val="2100"/>
                </a:lnSpc>
              </a:pPr>
            </a:p>
          </p:txBody>
        </p:sp>
      </p:grpSp>
      <p:sp>
        <p:nvSpPr>
          <p:cNvPr name="TextBox 5" id="5"/>
          <p:cNvSpPr txBox="true"/>
          <p:nvPr/>
        </p:nvSpPr>
        <p:spPr>
          <a:xfrm rot="0">
            <a:off x="1442380" y="2920074"/>
            <a:ext cx="8503144"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4. Kết quả &amp; Nhận xét</a:t>
            </a:r>
          </a:p>
        </p:txBody>
      </p:sp>
      <p:sp>
        <p:nvSpPr>
          <p:cNvPr name="TextBox 6" id="6"/>
          <p:cNvSpPr txBox="true"/>
          <p:nvPr/>
        </p:nvSpPr>
        <p:spPr>
          <a:xfrm rot="0">
            <a:off x="1442380" y="3735842"/>
            <a:ext cx="15816920" cy="5587997"/>
          </a:xfrm>
          <a:prstGeom prst="rect">
            <a:avLst/>
          </a:prstGeom>
        </p:spPr>
        <p:txBody>
          <a:bodyPr anchor="t" rtlCol="false" tIns="0" lIns="0" bIns="0" rIns="0">
            <a:spAutoFit/>
          </a:bodyPr>
          <a:lstStyle/>
          <a:p>
            <a:pPr algn="l" marL="755672" indent="-377836" lvl="1">
              <a:lnSpc>
                <a:spcPts val="4900"/>
              </a:lnSpc>
              <a:buFont typeface="Arial"/>
              <a:buChar char="•"/>
            </a:pPr>
            <a:r>
              <a:rPr lang="en-US" sz="3500" spc="7">
                <a:solidFill>
                  <a:srgbClr val="FFFFFF"/>
                </a:solidFill>
                <a:latin typeface="Poppins"/>
                <a:ea typeface="Poppins"/>
                <a:cs typeface="Poppins"/>
                <a:sym typeface="Poppins"/>
              </a:rPr>
              <a:t>Nhận xét: </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Cấu trúc nội bộ của ndarray là yếu tố cốt lõi giúp NumPy hiệu quả gấp nhiều lần list Python.</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Việc hiểu rõ shape–strides–dtype giúp tối ưu bộ nhớ và tốc độ tính toán.</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Phân cấp d</a:t>
            </a:r>
            <a:r>
              <a:rPr lang="en-US" sz="3500" spc="7">
                <a:solidFill>
                  <a:srgbClr val="FFFFFF"/>
                </a:solidFill>
                <a:latin typeface="Poppins"/>
                <a:ea typeface="Poppins"/>
                <a:cs typeface="Poppins"/>
                <a:sym typeface="Poppins"/>
              </a:rPr>
              <a:t>type là công cụ mạnh mẽ giúp viết code tổng quát, mở rộng, và kiểm tra dữ liệu nhanh.</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Nhờ cơ chế “zero-copy view”, NumPy trở thành nền tảng cho các thư viện cao cấp như Pandas, TensorFlow, PyTorch.</a:t>
            </a:r>
          </a:p>
        </p:txBody>
      </p:sp>
    </p:spTree>
  </p:cSld>
  <p:clrMapOvr>
    <a:masterClrMapping/>
  </p:clrMapOvr>
</p:sld>
</file>

<file path=ppt/slides/slide68.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A.2 Advanced Array Manipulation</a:t>
              </a:r>
            </a:p>
            <a:p>
              <a:pPr algn="ctr">
                <a:lnSpc>
                  <a:spcPts val="2100"/>
                </a:lnSpc>
              </a:pPr>
            </a:p>
          </p:txBody>
        </p:sp>
      </p:grpSp>
      <p:sp>
        <p:nvSpPr>
          <p:cNvPr name="TextBox 5" id="5"/>
          <p:cNvSpPr txBox="true"/>
          <p:nvPr/>
        </p:nvSpPr>
        <p:spPr>
          <a:xfrm rot="0">
            <a:off x="1442380" y="2736291"/>
            <a:ext cx="4428826" cy="740462"/>
          </a:xfrm>
          <a:prstGeom prst="rect">
            <a:avLst/>
          </a:prstGeom>
        </p:spPr>
        <p:txBody>
          <a:bodyPr anchor="t" rtlCol="false" tIns="0" lIns="0" bIns="0" rIns="0">
            <a:spAutoFit/>
          </a:bodyPr>
          <a:lstStyle/>
          <a:p>
            <a:pPr algn="just" marL="1158411" indent="-579206" lvl="1">
              <a:lnSpc>
                <a:spcPts val="5258"/>
              </a:lnSpc>
              <a:buAutoNum type="arabicPeriod" startAt="1"/>
            </a:pPr>
            <a:r>
              <a:rPr lang="en-US" sz="5365" spc="-252">
                <a:solidFill>
                  <a:srgbClr val="FFFFFF"/>
                </a:solidFill>
                <a:latin typeface="Times New Roman"/>
                <a:ea typeface="Times New Roman"/>
                <a:cs typeface="Times New Roman"/>
                <a:sym typeface="Times New Roman"/>
              </a:rPr>
              <a:t>Mục tiêu:</a:t>
            </a:r>
          </a:p>
        </p:txBody>
      </p:sp>
      <p:sp>
        <p:nvSpPr>
          <p:cNvPr name="TextBox 6" id="6"/>
          <p:cNvSpPr txBox="true"/>
          <p:nvPr/>
        </p:nvSpPr>
        <p:spPr>
          <a:xfrm rot="0">
            <a:off x="1584907" y="3638639"/>
            <a:ext cx="15118186" cy="5619661"/>
          </a:xfrm>
          <a:prstGeom prst="rect">
            <a:avLst/>
          </a:prstGeom>
        </p:spPr>
        <p:txBody>
          <a:bodyPr anchor="t" rtlCol="false" tIns="0" lIns="0" bIns="0" rIns="0">
            <a:spAutoFit/>
          </a:bodyPr>
          <a:lstStyle/>
          <a:p>
            <a:pPr algn="l">
              <a:lnSpc>
                <a:spcPts val="4443"/>
              </a:lnSpc>
            </a:pPr>
            <a:r>
              <a:rPr lang="en-US" sz="3174" spc="6">
                <a:solidFill>
                  <a:srgbClr val="FFFFFF"/>
                </a:solidFill>
                <a:latin typeface="Poppins"/>
                <a:ea typeface="Poppins"/>
                <a:cs typeface="Poppins"/>
                <a:sym typeface="Poppins"/>
              </a:rPr>
              <a:t>Phần này giới thiệu các kỹ thuật thao tác nâng cao trên mảng NumPy (ndarray), vượt ra ngoài các thao tác cơ bản như slicing, indexing và Boolean filtering.</a:t>
            </a:r>
          </a:p>
          <a:p>
            <a:pPr algn="l">
              <a:lnSpc>
                <a:spcPts val="4443"/>
              </a:lnSpc>
            </a:pPr>
            <a:r>
              <a:rPr lang="en-US" sz="3174" spc="6">
                <a:solidFill>
                  <a:srgbClr val="FFFFFF"/>
                </a:solidFill>
                <a:latin typeface="Poppins"/>
                <a:ea typeface="Poppins"/>
                <a:cs typeface="Poppins"/>
                <a:sym typeface="Poppins"/>
              </a:rPr>
              <a:t>Mục tiêu là giúp hiểu cách:</a:t>
            </a:r>
          </a:p>
          <a:p>
            <a:pPr algn="l">
              <a:lnSpc>
                <a:spcPts val="4443"/>
              </a:lnSpc>
            </a:pPr>
          </a:p>
          <a:p>
            <a:pPr algn="l" marL="685284" indent="-342642" lvl="1">
              <a:lnSpc>
                <a:spcPts val="4443"/>
              </a:lnSpc>
              <a:buFont typeface="Arial"/>
              <a:buChar char="•"/>
            </a:pPr>
            <a:r>
              <a:rPr lang="en-US" sz="3174" spc="6">
                <a:solidFill>
                  <a:srgbClr val="FFFFFF"/>
                </a:solidFill>
                <a:latin typeface="Poppins"/>
                <a:ea typeface="Poppins"/>
                <a:cs typeface="Poppins"/>
                <a:sym typeface="Poppins"/>
              </a:rPr>
              <a:t>Thay đổi hình dạng (reshape) mảng mà không cần sao chép dữ liệu.</a:t>
            </a:r>
          </a:p>
          <a:p>
            <a:pPr algn="l" marL="685284" indent="-342642" lvl="1">
              <a:lnSpc>
                <a:spcPts val="4443"/>
              </a:lnSpc>
              <a:buFont typeface="Arial"/>
              <a:buChar char="•"/>
            </a:pPr>
            <a:r>
              <a:rPr lang="en-US" sz="3174" spc="6">
                <a:solidFill>
                  <a:srgbClr val="FFFFFF"/>
                </a:solidFill>
                <a:latin typeface="Poppins"/>
                <a:ea typeface="Poppins"/>
                <a:cs typeface="Poppins"/>
                <a:sym typeface="Poppins"/>
              </a:rPr>
              <a:t>Nối, tách, lặp, hoặc kết hợp các mảng hiệu quả.</a:t>
            </a:r>
          </a:p>
          <a:p>
            <a:pPr algn="l" marL="685284" indent="-342642" lvl="1">
              <a:lnSpc>
                <a:spcPts val="4443"/>
              </a:lnSpc>
              <a:buFont typeface="Arial"/>
              <a:buChar char="•"/>
            </a:pPr>
            <a:r>
              <a:rPr lang="en-US" sz="3174" spc="6">
                <a:solidFill>
                  <a:srgbClr val="FFFFFF"/>
                </a:solidFill>
                <a:latin typeface="Poppins"/>
                <a:ea typeface="Poppins"/>
                <a:cs typeface="Poppins"/>
                <a:sym typeface="Poppins"/>
              </a:rPr>
              <a:t>Kiểm soát cách dữ liệu được duyệt trong bộ nhớ (C order và Fortran order).</a:t>
            </a:r>
          </a:p>
          <a:p>
            <a:pPr algn="l" marL="685284" indent="-342642" lvl="1">
              <a:lnSpc>
                <a:spcPts val="4443"/>
              </a:lnSpc>
              <a:buFont typeface="Arial"/>
              <a:buChar char="•"/>
            </a:pPr>
            <a:r>
              <a:rPr lang="en-US" sz="3174" spc="6">
                <a:solidFill>
                  <a:srgbClr val="FFFFFF"/>
                </a:solidFill>
                <a:latin typeface="Poppins"/>
                <a:ea typeface="Poppins"/>
                <a:cs typeface="Poppins"/>
                <a:sym typeface="Poppins"/>
              </a:rPr>
              <a:t>Sử dụng</a:t>
            </a:r>
            <a:r>
              <a:rPr lang="en-US" sz="3174" spc="6">
                <a:solidFill>
                  <a:srgbClr val="FFFFFF"/>
                </a:solidFill>
                <a:latin typeface="Poppins"/>
                <a:ea typeface="Poppins"/>
                <a:cs typeface="Poppins"/>
                <a:sym typeface="Poppins"/>
              </a:rPr>
              <a:t> các hàm nâng cao như tile, repeat, take, put</a:t>
            </a:r>
          </a:p>
        </p:txBody>
      </p:sp>
    </p:spTree>
  </p:cSld>
  <p:clrMapOvr>
    <a:masterClrMapping/>
  </p:clrMapOvr>
</p:sld>
</file>

<file path=ppt/slides/slide69.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A.2 Advanced Array Manipulation</a:t>
              </a:r>
            </a:p>
            <a:p>
              <a:pPr algn="ctr">
                <a:lnSpc>
                  <a:spcPts val="2100"/>
                </a:lnSpc>
              </a:pPr>
            </a:p>
          </p:txBody>
        </p:sp>
      </p:grpSp>
      <p:sp>
        <p:nvSpPr>
          <p:cNvPr name="TextBox 5" id="5"/>
          <p:cNvSpPr txBox="true"/>
          <p:nvPr/>
        </p:nvSpPr>
        <p:spPr>
          <a:xfrm rot="0">
            <a:off x="1442380" y="2736291"/>
            <a:ext cx="8930834"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2. Các bước &amp; Khái niệm chính:</a:t>
            </a:r>
          </a:p>
        </p:txBody>
      </p:sp>
      <p:sp>
        <p:nvSpPr>
          <p:cNvPr name="TextBox 6" id="6"/>
          <p:cNvSpPr txBox="true"/>
          <p:nvPr/>
        </p:nvSpPr>
        <p:spPr>
          <a:xfrm rot="0">
            <a:off x="1442380" y="3791079"/>
            <a:ext cx="12416982" cy="2253003"/>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Reshaping Arrays – Thay đổi hình dạng mảng</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Dùng phương thức .reshape() để chuyển mảng sang kích thước mới mà không sao chép dữ liệu, nếu dữ liệu trong bộ nhớ liên tục (contiguous).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239080" y="414152"/>
            <a:ext cx="18048920" cy="1371271"/>
            <a:chOff x="0" y="0"/>
            <a:chExt cx="4753625" cy="361158"/>
          </a:xfrm>
        </p:grpSpPr>
        <p:sp>
          <p:nvSpPr>
            <p:cNvPr name="Freeform 3" id="3"/>
            <p:cNvSpPr/>
            <p:nvPr/>
          </p:nvSpPr>
          <p:spPr>
            <a:xfrm flipH="false" flipV="false" rot="0">
              <a:off x="0" y="0"/>
              <a:ext cx="4753625" cy="361158"/>
            </a:xfrm>
            <a:custGeom>
              <a:avLst/>
              <a:gdLst/>
              <a:ahLst/>
              <a:cxnLst/>
              <a:rect r="r" b="b" t="t" l="l"/>
              <a:pathLst>
                <a:path h="361158" w="4753625">
                  <a:moveTo>
                    <a:pt x="42894" y="0"/>
                  </a:moveTo>
                  <a:lnTo>
                    <a:pt x="4710731" y="0"/>
                  </a:lnTo>
                  <a:cubicBezTo>
                    <a:pt x="4722107" y="0"/>
                    <a:pt x="4733017" y="4519"/>
                    <a:pt x="4741061" y="12563"/>
                  </a:cubicBezTo>
                  <a:cubicBezTo>
                    <a:pt x="4749106" y="20608"/>
                    <a:pt x="4753625" y="31518"/>
                    <a:pt x="4753625" y="42894"/>
                  </a:cubicBezTo>
                  <a:lnTo>
                    <a:pt x="4753625" y="318264"/>
                  </a:lnTo>
                  <a:cubicBezTo>
                    <a:pt x="4753625" y="329640"/>
                    <a:pt x="4749106" y="340550"/>
                    <a:pt x="4741061" y="348594"/>
                  </a:cubicBezTo>
                  <a:cubicBezTo>
                    <a:pt x="4733017" y="356639"/>
                    <a:pt x="4722107" y="361158"/>
                    <a:pt x="4710731" y="361158"/>
                  </a:cubicBezTo>
                  <a:lnTo>
                    <a:pt x="42894" y="361158"/>
                  </a:lnTo>
                  <a:cubicBezTo>
                    <a:pt x="31518" y="361158"/>
                    <a:pt x="20608" y="356639"/>
                    <a:pt x="12563" y="348594"/>
                  </a:cubicBezTo>
                  <a:cubicBezTo>
                    <a:pt x="4519" y="340550"/>
                    <a:pt x="0" y="329640"/>
                    <a:pt x="0" y="318264"/>
                  </a:cubicBezTo>
                  <a:lnTo>
                    <a:pt x="0" y="42894"/>
                  </a:lnTo>
                  <a:cubicBezTo>
                    <a:pt x="0" y="31518"/>
                    <a:pt x="4519" y="20608"/>
                    <a:pt x="12563" y="12563"/>
                  </a:cubicBezTo>
                  <a:cubicBezTo>
                    <a:pt x="20608" y="4519"/>
                    <a:pt x="31518" y="0"/>
                    <a:pt x="42894" y="0"/>
                  </a:cubicBezTo>
                  <a:close/>
                </a:path>
              </a:pathLst>
            </a:custGeom>
            <a:solidFill>
              <a:srgbClr val="00FFFF"/>
            </a:solidFill>
          </p:spPr>
        </p:sp>
        <p:sp>
          <p:nvSpPr>
            <p:cNvPr name="TextBox 4" id="4"/>
            <p:cNvSpPr txBox="true"/>
            <p:nvPr/>
          </p:nvSpPr>
          <p:spPr>
            <a:xfrm>
              <a:off x="0" y="-142875"/>
              <a:ext cx="4753625" cy="504033"/>
            </a:xfrm>
            <a:prstGeom prst="rect">
              <a:avLst/>
            </a:prstGeom>
          </p:spPr>
          <p:txBody>
            <a:bodyPr anchor="ctr" rtlCol="false" tIns="50800" lIns="50800" bIns="50800" rIns="50800"/>
            <a:lstStyle/>
            <a:p>
              <a:pPr algn="ctr">
                <a:lnSpc>
                  <a:spcPts val="7280"/>
                </a:lnSpc>
              </a:pPr>
              <a:r>
                <a:rPr lang="en-US" b="true" sz="5200" spc="10">
                  <a:solidFill>
                    <a:srgbClr val="000000"/>
                  </a:solidFill>
                  <a:latin typeface="Poppins Bold"/>
                  <a:ea typeface="Poppins Bold"/>
                  <a:cs typeface="Poppins Bold"/>
                  <a:sym typeface="Poppins Bold"/>
                </a:rPr>
                <a:t>Biểu đồ phân tích loại thiết bị truy cập</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6" id="6"/>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7" id="7"/>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3362277" y="1975923"/>
            <a:ext cx="11563446" cy="7152747"/>
          </a:xfrm>
          <a:custGeom>
            <a:avLst/>
            <a:gdLst/>
            <a:ahLst/>
            <a:cxnLst/>
            <a:rect r="r" b="b" t="t" l="l"/>
            <a:pathLst>
              <a:path h="7152747" w="11563446">
                <a:moveTo>
                  <a:pt x="0" y="0"/>
                </a:moveTo>
                <a:lnTo>
                  <a:pt x="11563446" y="0"/>
                </a:lnTo>
                <a:lnTo>
                  <a:pt x="11563446" y="7152748"/>
                </a:lnTo>
                <a:lnTo>
                  <a:pt x="0" y="7152748"/>
                </a:lnTo>
                <a:lnTo>
                  <a:pt x="0" y="0"/>
                </a:lnTo>
                <a:close/>
              </a:path>
            </a:pathLst>
          </a:custGeom>
          <a:blipFill>
            <a:blip r:embed="rId4"/>
            <a:stretch>
              <a:fillRect l="0" t="0" r="0" b="0"/>
            </a:stretch>
          </a:blipFill>
        </p:spPr>
      </p:sp>
      <p:sp>
        <p:nvSpPr>
          <p:cNvPr name="TextBox 9" id="9"/>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7</a:t>
            </a:r>
          </a:p>
        </p:txBody>
      </p:sp>
    </p:spTree>
  </p:cSld>
  <p:clrMapOvr>
    <a:masterClrMapping/>
  </p:clrMapOvr>
</p:sld>
</file>

<file path=ppt/slides/slide7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329830" y="1314171"/>
            <a:ext cx="10383113" cy="4231416"/>
          </a:xfrm>
          <a:custGeom>
            <a:avLst/>
            <a:gdLst/>
            <a:ahLst/>
            <a:cxnLst/>
            <a:rect r="r" b="b" t="t" l="l"/>
            <a:pathLst>
              <a:path h="4231416" w="10383113">
                <a:moveTo>
                  <a:pt x="0" y="0"/>
                </a:moveTo>
                <a:lnTo>
                  <a:pt x="10383113" y="0"/>
                </a:lnTo>
                <a:lnTo>
                  <a:pt x="10383113" y="4231416"/>
                </a:lnTo>
                <a:lnTo>
                  <a:pt x="0" y="4231416"/>
                </a:lnTo>
                <a:lnTo>
                  <a:pt x="0" y="0"/>
                </a:lnTo>
                <a:close/>
              </a:path>
            </a:pathLst>
          </a:custGeom>
          <a:blipFill>
            <a:blip r:embed="rId2"/>
            <a:stretch>
              <a:fillRect l="0" t="0" r="0" b="0"/>
            </a:stretch>
          </a:blipFill>
        </p:spPr>
      </p:sp>
      <p:sp>
        <p:nvSpPr>
          <p:cNvPr name="TextBox 3" id="3"/>
          <p:cNvSpPr txBox="true"/>
          <p:nvPr/>
        </p:nvSpPr>
        <p:spPr>
          <a:xfrm rot="0">
            <a:off x="1329830" y="461622"/>
            <a:ext cx="2129894" cy="567078"/>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Ví dụ:</a:t>
            </a:r>
          </a:p>
        </p:txBody>
      </p:sp>
      <p:sp>
        <p:nvSpPr>
          <p:cNvPr name="TextBox 4" id="4"/>
          <p:cNvSpPr txBox="true"/>
          <p:nvPr/>
        </p:nvSpPr>
        <p:spPr>
          <a:xfrm rot="0">
            <a:off x="1329830" y="5991044"/>
            <a:ext cx="16173244" cy="2814978"/>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Giải thích:</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np.arange(8) → Tạo một mảng 1 chiều gồm 8 phần tử liên tiếp từ 0 đến 7.</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arr.reshape((4, 2)) → Thay đổi hình dạng (shape) của mảng thành ma trận 4 hàng × 2 cột, không sao chép dữ liệu.NumPy chỉ “nhìn” lại vùng dữ liệu gốc theo dạng 2D.</a:t>
            </a:r>
          </a:p>
        </p:txBody>
      </p:sp>
    </p:spTree>
  </p:cSld>
  <p:clrMapOvr>
    <a:masterClrMapping/>
  </p:clrMapOvr>
</p:sld>
</file>

<file path=ppt/slides/slide71.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A.2 Advanced Array Manipulation</a:t>
              </a:r>
            </a:p>
            <a:p>
              <a:pPr algn="ctr">
                <a:lnSpc>
                  <a:spcPts val="2100"/>
                </a:lnSpc>
              </a:pPr>
            </a:p>
          </p:txBody>
        </p:sp>
      </p:grpSp>
      <p:sp>
        <p:nvSpPr>
          <p:cNvPr name="TextBox 5" id="5"/>
          <p:cNvSpPr txBox="true"/>
          <p:nvPr/>
        </p:nvSpPr>
        <p:spPr>
          <a:xfrm rot="0">
            <a:off x="1442380" y="2736291"/>
            <a:ext cx="8930834"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2. Các bước &amp; Khái niệm chính:</a:t>
            </a:r>
          </a:p>
        </p:txBody>
      </p:sp>
      <p:sp>
        <p:nvSpPr>
          <p:cNvPr name="TextBox 6" id="6"/>
          <p:cNvSpPr txBox="true"/>
          <p:nvPr/>
        </p:nvSpPr>
        <p:spPr>
          <a:xfrm rot="0">
            <a:off x="1442380" y="3791079"/>
            <a:ext cx="12416982" cy="2814978"/>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Flattening và Raveling (Làm phẳng mảng)</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Chuyển mảng nhiều chiều về mảng 1 chiều:</a:t>
            </a:r>
          </a:p>
          <a:p>
            <a:pPr algn="l" marL="2055848" indent="-513962" lvl="3">
              <a:lnSpc>
                <a:spcPts val="4443"/>
              </a:lnSpc>
              <a:buFont typeface="Arial"/>
              <a:buChar char="￭"/>
            </a:pPr>
            <a:r>
              <a:rPr lang="en-US" sz="3174" spc="6">
                <a:solidFill>
                  <a:srgbClr val="FFFFFF"/>
                </a:solidFill>
                <a:latin typeface="Poppins"/>
                <a:ea typeface="Poppins"/>
                <a:cs typeface="Poppins"/>
                <a:sym typeface="Poppins"/>
              </a:rPr>
              <a:t>ravel() → trả về view (không copy dữ liệu nếu có thể).</a:t>
            </a:r>
          </a:p>
          <a:p>
            <a:pPr algn="l" marL="2055848" indent="-513962" lvl="3">
              <a:lnSpc>
                <a:spcPts val="4443"/>
              </a:lnSpc>
              <a:buFont typeface="Arial"/>
              <a:buChar char="￭"/>
            </a:pPr>
            <a:r>
              <a:rPr lang="en-US" sz="3174" spc="6">
                <a:solidFill>
                  <a:srgbClr val="FFFFFF"/>
                </a:solidFill>
                <a:latin typeface="Poppins"/>
                <a:ea typeface="Poppins"/>
                <a:cs typeface="Poppins"/>
                <a:sym typeface="Poppins"/>
              </a:rPr>
              <a:t>flatten() → luôn tạo bản sao dữ liệu.</a:t>
            </a:r>
          </a:p>
        </p:txBody>
      </p:sp>
    </p:spTree>
  </p:cSld>
  <p:clrMapOvr>
    <a:masterClrMapping/>
  </p:clrMapOvr>
</p:sld>
</file>

<file path=ppt/slides/slide7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945314" y="1292081"/>
            <a:ext cx="8762786" cy="4498322"/>
          </a:xfrm>
          <a:custGeom>
            <a:avLst/>
            <a:gdLst/>
            <a:ahLst/>
            <a:cxnLst/>
            <a:rect r="r" b="b" t="t" l="l"/>
            <a:pathLst>
              <a:path h="4498322" w="8762786">
                <a:moveTo>
                  <a:pt x="0" y="0"/>
                </a:moveTo>
                <a:lnTo>
                  <a:pt x="8762786" y="0"/>
                </a:lnTo>
                <a:lnTo>
                  <a:pt x="8762786" y="4498322"/>
                </a:lnTo>
                <a:lnTo>
                  <a:pt x="0" y="4498322"/>
                </a:lnTo>
                <a:lnTo>
                  <a:pt x="0" y="0"/>
                </a:lnTo>
                <a:close/>
              </a:path>
            </a:pathLst>
          </a:custGeom>
          <a:blipFill>
            <a:blip r:embed="rId2"/>
            <a:stretch>
              <a:fillRect l="0" t="0" r="0" b="0"/>
            </a:stretch>
          </a:blipFill>
        </p:spPr>
      </p:sp>
      <p:sp>
        <p:nvSpPr>
          <p:cNvPr name="TextBox 3" id="3"/>
          <p:cNvSpPr txBox="true"/>
          <p:nvPr/>
        </p:nvSpPr>
        <p:spPr>
          <a:xfrm rot="0">
            <a:off x="1329830" y="461622"/>
            <a:ext cx="2129894" cy="567078"/>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Ví dụ:</a:t>
            </a:r>
          </a:p>
        </p:txBody>
      </p:sp>
      <p:sp>
        <p:nvSpPr>
          <p:cNvPr name="TextBox 4" id="4"/>
          <p:cNvSpPr txBox="true"/>
          <p:nvPr/>
        </p:nvSpPr>
        <p:spPr>
          <a:xfrm rot="0">
            <a:off x="1329830" y="5991044"/>
            <a:ext cx="16173244" cy="3938928"/>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Giải thích:</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np.arange(15)→ Tạo mảng gồm các số từ 0 đến 14 (tổng 15 phần tử).</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.reshape((5, 3))→ Chuyển mảng 1D thành ma trận 2D kích thước 5 hàng × 3 cột, không sao chép dữ liệu. → Mỗi hàng chứa 3 phần tử liên tiếp.</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.ravel()→ Làm phẳng (flatten) mảng nhiều chiều thành mảng 1 chiều. → Dữ liệu vẫn cùng vùng nhớ (không copy), chỉ “trải” các phần tử ra liên tục theo hàng (C-order).</a:t>
            </a:r>
          </a:p>
        </p:txBody>
      </p:sp>
    </p:spTree>
  </p:cSld>
  <p:clrMapOvr>
    <a:masterClrMapping/>
  </p:clrMapOvr>
</p:sld>
</file>

<file path=ppt/slides/slide73.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A.2 Advanced Array Manipulation</a:t>
              </a:r>
            </a:p>
            <a:p>
              <a:pPr algn="ctr">
                <a:lnSpc>
                  <a:spcPts val="2100"/>
                </a:lnSpc>
              </a:pPr>
            </a:p>
          </p:txBody>
        </p:sp>
      </p:grpSp>
      <p:sp>
        <p:nvSpPr>
          <p:cNvPr name="TextBox 5" id="5"/>
          <p:cNvSpPr txBox="true"/>
          <p:nvPr/>
        </p:nvSpPr>
        <p:spPr>
          <a:xfrm rot="0">
            <a:off x="1442380" y="2736291"/>
            <a:ext cx="8930834"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2. Các bước &amp; Khái niệm chính:</a:t>
            </a:r>
          </a:p>
        </p:txBody>
      </p:sp>
      <p:sp>
        <p:nvSpPr>
          <p:cNvPr name="TextBox 6" id="6"/>
          <p:cNvSpPr txBox="true"/>
          <p:nvPr/>
        </p:nvSpPr>
        <p:spPr>
          <a:xfrm rot="0">
            <a:off x="1442380" y="3791079"/>
            <a:ext cx="12416982" cy="3376953"/>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C Versus và FORTRAN Order (Thứ tự lưu trữ trong bộ nhớ)</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NumPy lưu trữ dữ liệu trong bộ nhớ theo:</a:t>
            </a:r>
          </a:p>
          <a:p>
            <a:pPr algn="l" marL="2055848" indent="-513962" lvl="3">
              <a:lnSpc>
                <a:spcPts val="4443"/>
              </a:lnSpc>
              <a:buFont typeface="Arial"/>
              <a:buChar char="￭"/>
            </a:pPr>
            <a:r>
              <a:rPr lang="en-US" sz="3174" spc="6">
                <a:solidFill>
                  <a:srgbClr val="FFFFFF"/>
                </a:solidFill>
                <a:latin typeface="Poppins"/>
                <a:ea typeface="Poppins"/>
                <a:cs typeface="Poppins"/>
                <a:sym typeface="Poppins"/>
              </a:rPr>
              <a:t>C/Row-major order (mặc định): các phần tử trong mỗi hàng nằm liền nhau trong bộ nhớ.</a:t>
            </a:r>
          </a:p>
          <a:p>
            <a:pPr algn="l" marL="2055848" indent="-513962" lvl="3">
              <a:lnSpc>
                <a:spcPts val="4443"/>
              </a:lnSpc>
              <a:buFont typeface="Arial"/>
              <a:buChar char="￭"/>
            </a:pPr>
            <a:r>
              <a:rPr lang="en-US" sz="3174" spc="6">
                <a:solidFill>
                  <a:srgbClr val="FFFFFF"/>
                </a:solidFill>
                <a:latin typeface="Poppins"/>
                <a:ea typeface="Poppins"/>
                <a:cs typeface="Poppins"/>
                <a:sym typeface="Poppins"/>
              </a:rPr>
              <a:t>For</a:t>
            </a:r>
            <a:r>
              <a:rPr lang="en-US" sz="3174" spc="6">
                <a:solidFill>
                  <a:srgbClr val="FFFFFF"/>
                </a:solidFill>
                <a:latin typeface="Poppins"/>
                <a:ea typeface="Poppins"/>
                <a:cs typeface="Poppins"/>
                <a:sym typeface="Poppins"/>
              </a:rPr>
              <a:t>tran/Column-major order: các phần tử trong mỗi cột nằm liền nhau.</a:t>
            </a:r>
          </a:p>
        </p:txBody>
      </p:sp>
    </p:spTree>
  </p:cSld>
  <p:clrMapOvr>
    <a:masterClrMapping/>
  </p:clrMapOvr>
</p:sld>
</file>

<file path=ppt/slides/slide7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933179" y="1243398"/>
            <a:ext cx="8366049" cy="4376857"/>
          </a:xfrm>
          <a:custGeom>
            <a:avLst/>
            <a:gdLst/>
            <a:ahLst/>
            <a:cxnLst/>
            <a:rect r="r" b="b" t="t" l="l"/>
            <a:pathLst>
              <a:path h="4376857" w="8366049">
                <a:moveTo>
                  <a:pt x="0" y="0"/>
                </a:moveTo>
                <a:lnTo>
                  <a:pt x="8366049" y="0"/>
                </a:lnTo>
                <a:lnTo>
                  <a:pt x="8366049" y="4376857"/>
                </a:lnTo>
                <a:lnTo>
                  <a:pt x="0" y="4376857"/>
                </a:lnTo>
                <a:lnTo>
                  <a:pt x="0" y="0"/>
                </a:lnTo>
                <a:close/>
              </a:path>
            </a:pathLst>
          </a:custGeom>
          <a:blipFill>
            <a:blip r:embed="rId2"/>
            <a:stretch>
              <a:fillRect l="0" t="0" r="0" b="0"/>
            </a:stretch>
          </a:blipFill>
        </p:spPr>
      </p:sp>
      <p:sp>
        <p:nvSpPr>
          <p:cNvPr name="TextBox 3" id="3"/>
          <p:cNvSpPr txBox="true"/>
          <p:nvPr/>
        </p:nvSpPr>
        <p:spPr>
          <a:xfrm rot="0">
            <a:off x="1329830" y="461622"/>
            <a:ext cx="2129894" cy="567078"/>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Ví dụ:</a:t>
            </a:r>
          </a:p>
        </p:txBody>
      </p:sp>
      <p:sp>
        <p:nvSpPr>
          <p:cNvPr name="TextBox 4" id="4"/>
          <p:cNvSpPr txBox="true"/>
          <p:nvPr/>
        </p:nvSpPr>
        <p:spPr>
          <a:xfrm rot="0">
            <a:off x="1057378" y="5923514"/>
            <a:ext cx="16173244" cy="3938928"/>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Giải thích:</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np.arange(12).reshape((3, 4))→ Tạo mảng 12 phần tử từ 0 → 11, sau đó reshape thành 3 hàng × 4 cột</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arr</a:t>
            </a:r>
            <a:r>
              <a:rPr lang="en-US" sz="3174" spc="6">
                <a:solidFill>
                  <a:srgbClr val="FFFFFF"/>
                </a:solidFill>
                <a:latin typeface="Poppins"/>
                <a:ea typeface="Poppins"/>
                <a:cs typeface="Poppins"/>
                <a:sym typeface="Poppins"/>
              </a:rPr>
              <a:t>.ravel()→ Làm phẳng (flatten) mảng theo C-order (row-major order) – tức là đọc theo hàng (row by row).</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arr.ravel('F')→ Làm phẳng mảng theo Fortran order (column-major order) – tức là đọc theo cột (column by column).</a:t>
            </a:r>
          </a:p>
        </p:txBody>
      </p:sp>
    </p:spTree>
  </p:cSld>
  <p:clrMapOvr>
    <a:masterClrMapping/>
  </p:clrMapOvr>
</p:sld>
</file>

<file path=ppt/slides/slide7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A.2 Advanced Array Manipulation</a:t>
              </a:r>
            </a:p>
            <a:p>
              <a:pPr algn="ctr">
                <a:lnSpc>
                  <a:spcPts val="2100"/>
                </a:lnSpc>
              </a:pPr>
            </a:p>
          </p:txBody>
        </p:sp>
      </p:grpSp>
      <p:sp>
        <p:nvSpPr>
          <p:cNvPr name="Freeform 5" id="5"/>
          <p:cNvSpPr/>
          <p:nvPr/>
        </p:nvSpPr>
        <p:spPr>
          <a:xfrm flipH="false" flipV="false" rot="0">
            <a:off x="1235540" y="4697878"/>
            <a:ext cx="6958650" cy="5438273"/>
          </a:xfrm>
          <a:custGeom>
            <a:avLst/>
            <a:gdLst/>
            <a:ahLst/>
            <a:cxnLst/>
            <a:rect r="r" b="b" t="t" l="l"/>
            <a:pathLst>
              <a:path h="5438273" w="6958650">
                <a:moveTo>
                  <a:pt x="0" y="0"/>
                </a:moveTo>
                <a:lnTo>
                  <a:pt x="6958650" y="0"/>
                </a:lnTo>
                <a:lnTo>
                  <a:pt x="6958650" y="5438272"/>
                </a:lnTo>
                <a:lnTo>
                  <a:pt x="0" y="5438272"/>
                </a:lnTo>
                <a:lnTo>
                  <a:pt x="0" y="0"/>
                </a:lnTo>
                <a:close/>
              </a:path>
            </a:pathLst>
          </a:custGeom>
          <a:blipFill>
            <a:blip r:embed="rId2"/>
            <a:stretch>
              <a:fillRect l="0" t="0" r="0" b="0"/>
            </a:stretch>
          </a:blipFill>
        </p:spPr>
      </p:sp>
      <p:sp>
        <p:nvSpPr>
          <p:cNvPr name="TextBox 6" id="6"/>
          <p:cNvSpPr txBox="true"/>
          <p:nvPr/>
        </p:nvSpPr>
        <p:spPr>
          <a:xfrm rot="0">
            <a:off x="1442380" y="2736291"/>
            <a:ext cx="8930834"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2. Các bước &amp; Khái niệm chính:</a:t>
            </a:r>
          </a:p>
        </p:txBody>
      </p:sp>
      <p:sp>
        <p:nvSpPr>
          <p:cNvPr name="TextBox 7" id="7"/>
          <p:cNvSpPr txBox="true"/>
          <p:nvPr/>
        </p:nvSpPr>
        <p:spPr>
          <a:xfrm rot="0">
            <a:off x="1442380" y="3391029"/>
            <a:ext cx="12416982" cy="1129053"/>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Concatenating và Splitting Arrays</a:t>
            </a:r>
          </a:p>
          <a:p>
            <a:pPr algn="l">
              <a:lnSpc>
                <a:spcPts val="4443"/>
              </a:lnSpc>
            </a:pPr>
            <a:r>
              <a:rPr lang="en-US" sz="3174" spc="6">
                <a:solidFill>
                  <a:srgbClr val="FFFFFF"/>
                </a:solidFill>
                <a:latin typeface="Poppins"/>
                <a:ea typeface="Poppins"/>
                <a:cs typeface="Poppins"/>
                <a:sym typeface="Poppins"/>
              </a:rPr>
              <a:t>Ví dụ:</a:t>
            </a:r>
          </a:p>
        </p:txBody>
      </p:sp>
      <p:sp>
        <p:nvSpPr>
          <p:cNvPr name="TextBox 8" id="8"/>
          <p:cNvSpPr txBox="true"/>
          <p:nvPr/>
        </p:nvSpPr>
        <p:spPr>
          <a:xfrm rot="0">
            <a:off x="8687787" y="4434357"/>
            <a:ext cx="9510272" cy="4500903"/>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Giải thích:</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Tạo 2 mảng ban đầu → Cả hai mảng đều có kích thước (2, 3) (2 hàng, 3 cột).</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np.concatenate([...], axis=0)</a:t>
            </a:r>
          </a:p>
          <a:p>
            <a:pPr algn="l" marL="2055848" indent="-513962" lvl="3">
              <a:lnSpc>
                <a:spcPts val="4443"/>
              </a:lnSpc>
              <a:buFont typeface="Arial"/>
              <a:buChar char="￭"/>
            </a:pPr>
            <a:r>
              <a:rPr lang="en-US" sz="3174" spc="6">
                <a:solidFill>
                  <a:srgbClr val="FFFFFF"/>
                </a:solidFill>
                <a:latin typeface="Poppins"/>
                <a:ea typeface="Poppins"/>
                <a:cs typeface="Poppins"/>
                <a:sym typeface="Poppins"/>
              </a:rPr>
              <a:t>Ghép theo hàng (vertical stacking) → thêm mảng arr2 bên dưới arr1.</a:t>
            </a:r>
          </a:p>
          <a:p>
            <a:pPr algn="l" marL="2055848" indent="-513962" lvl="3">
              <a:lnSpc>
                <a:spcPts val="4443"/>
              </a:lnSpc>
              <a:buFont typeface="Arial"/>
              <a:buChar char="￭"/>
            </a:pPr>
            <a:r>
              <a:rPr lang="en-US" sz="3174" spc="6">
                <a:solidFill>
                  <a:srgbClr val="FFFFFF"/>
                </a:solidFill>
                <a:latin typeface="Poppins"/>
                <a:ea typeface="Poppins"/>
                <a:cs typeface="Poppins"/>
                <a:sym typeface="Poppins"/>
              </a:rPr>
              <a:t>Trục 0 (axis=0) là chiều hàng, nên số cột phải bằng nhau.</a:t>
            </a:r>
          </a:p>
        </p:txBody>
      </p:sp>
    </p:spTree>
  </p:cSld>
  <p:clrMapOvr>
    <a:masterClrMapping/>
  </p:clrMapOvr>
</p:sld>
</file>

<file path=ppt/slides/slide7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A.2 Advanced Array Manipulation</a:t>
              </a:r>
            </a:p>
            <a:p>
              <a:pPr algn="ctr">
                <a:lnSpc>
                  <a:spcPts val="2100"/>
                </a:lnSpc>
              </a:pPr>
            </a:p>
          </p:txBody>
        </p:sp>
      </p:grpSp>
      <p:sp>
        <p:nvSpPr>
          <p:cNvPr name="Freeform 5" id="5"/>
          <p:cNvSpPr/>
          <p:nvPr/>
        </p:nvSpPr>
        <p:spPr>
          <a:xfrm flipH="false" flipV="false" rot="0">
            <a:off x="1028700" y="5143500"/>
            <a:ext cx="8343761" cy="2827640"/>
          </a:xfrm>
          <a:custGeom>
            <a:avLst/>
            <a:gdLst/>
            <a:ahLst/>
            <a:cxnLst/>
            <a:rect r="r" b="b" t="t" l="l"/>
            <a:pathLst>
              <a:path h="2827640" w="8343761">
                <a:moveTo>
                  <a:pt x="0" y="0"/>
                </a:moveTo>
                <a:lnTo>
                  <a:pt x="8343761" y="0"/>
                </a:lnTo>
                <a:lnTo>
                  <a:pt x="8343761" y="2827640"/>
                </a:lnTo>
                <a:lnTo>
                  <a:pt x="0" y="2827640"/>
                </a:lnTo>
                <a:lnTo>
                  <a:pt x="0" y="0"/>
                </a:lnTo>
                <a:close/>
              </a:path>
            </a:pathLst>
          </a:custGeom>
          <a:blipFill>
            <a:blip r:embed="rId2"/>
            <a:stretch>
              <a:fillRect l="0" t="-661" r="0" b="-661"/>
            </a:stretch>
          </a:blipFill>
        </p:spPr>
      </p:sp>
      <p:sp>
        <p:nvSpPr>
          <p:cNvPr name="TextBox 6" id="6"/>
          <p:cNvSpPr txBox="true"/>
          <p:nvPr/>
        </p:nvSpPr>
        <p:spPr>
          <a:xfrm rot="0">
            <a:off x="1442380" y="2736291"/>
            <a:ext cx="8930834"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2. Các bước &amp; Khái niệm chính:</a:t>
            </a:r>
          </a:p>
        </p:txBody>
      </p:sp>
      <p:sp>
        <p:nvSpPr>
          <p:cNvPr name="TextBox 7" id="7"/>
          <p:cNvSpPr txBox="true"/>
          <p:nvPr/>
        </p:nvSpPr>
        <p:spPr>
          <a:xfrm rot="0">
            <a:off x="1442380" y="3391029"/>
            <a:ext cx="12416982" cy="1129053"/>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Repeating Elements – Hàm repeat và tile</a:t>
            </a:r>
          </a:p>
          <a:p>
            <a:pPr algn="l">
              <a:lnSpc>
                <a:spcPts val="4443"/>
              </a:lnSpc>
            </a:pPr>
            <a:r>
              <a:rPr lang="en-US" sz="3174" spc="6">
                <a:solidFill>
                  <a:srgbClr val="FFFFFF"/>
                </a:solidFill>
                <a:latin typeface="Poppins"/>
                <a:ea typeface="Poppins"/>
                <a:cs typeface="Poppins"/>
                <a:sym typeface="Poppins"/>
              </a:rPr>
              <a:t>Ví dụ:</a:t>
            </a:r>
          </a:p>
        </p:txBody>
      </p:sp>
      <p:sp>
        <p:nvSpPr>
          <p:cNvPr name="TextBox 8" id="8"/>
          <p:cNvSpPr txBox="true"/>
          <p:nvPr/>
        </p:nvSpPr>
        <p:spPr>
          <a:xfrm rot="0">
            <a:off x="8777728" y="4264006"/>
            <a:ext cx="9510272" cy="3938928"/>
          </a:xfrm>
          <a:prstGeom prst="rect">
            <a:avLst/>
          </a:prstGeom>
        </p:spPr>
        <p:txBody>
          <a:bodyPr anchor="t" rtlCol="false" tIns="0" lIns="0" bIns="0" rIns="0">
            <a:spAutoFit/>
          </a:bodyPr>
          <a:lstStyle/>
          <a:p>
            <a:pPr algn="l" marL="685283" indent="-342641" lvl="1">
              <a:lnSpc>
                <a:spcPts val="4443"/>
              </a:lnSpc>
              <a:buFont typeface="Arial"/>
              <a:buChar char="•"/>
            </a:pPr>
            <a:r>
              <a:rPr lang="en-US" sz="3174" spc="6">
                <a:solidFill>
                  <a:srgbClr val="FFFFFF"/>
                </a:solidFill>
                <a:latin typeface="Poppins"/>
                <a:ea typeface="Poppins"/>
                <a:cs typeface="Poppins"/>
                <a:sym typeface="Poppins"/>
              </a:rPr>
              <a:t>Giải thích:</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np.arange(3)→ Tạo mảng [0, 1, 2].</a:t>
            </a:r>
          </a:p>
          <a:p>
            <a:pPr algn="l" marL="1370566" indent="-456855" lvl="2">
              <a:lnSpc>
                <a:spcPts val="4443"/>
              </a:lnSpc>
              <a:buFont typeface="Arial"/>
              <a:buChar char="⚬"/>
            </a:pPr>
            <a:r>
              <a:rPr lang="en-US" sz="3174" spc="6">
                <a:solidFill>
                  <a:srgbClr val="FFFFFF"/>
                </a:solidFill>
                <a:latin typeface="Poppins"/>
                <a:ea typeface="Poppins"/>
                <a:cs typeface="Poppins"/>
                <a:sym typeface="Poppins"/>
              </a:rPr>
              <a:t>arr</a:t>
            </a:r>
            <a:r>
              <a:rPr lang="en-US" sz="3174" spc="6">
                <a:solidFill>
                  <a:srgbClr val="FFFFFF"/>
                </a:solidFill>
                <a:latin typeface="Poppins"/>
                <a:ea typeface="Poppins"/>
                <a:cs typeface="Poppins"/>
                <a:sym typeface="Poppins"/>
              </a:rPr>
              <a:t>.repeat(3)→ Mỗi phần tử trong arr được lặp lại 3 lần liên tiếp.NumPy sẽ nhân đôi các giá trị này trong mảng đầu ra, nhưng không thay đổi mảng gốc.</a:t>
            </a:r>
          </a:p>
        </p:txBody>
      </p:sp>
    </p:spTree>
  </p:cSld>
  <p:clrMapOvr>
    <a:masterClrMapping/>
  </p:clrMapOvr>
</p:sld>
</file>

<file path=ppt/slides/slide77.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A.2 Advanced Array Manipulation</a:t>
              </a:r>
            </a:p>
            <a:p>
              <a:pPr algn="ctr">
                <a:lnSpc>
                  <a:spcPts val="2100"/>
                </a:lnSpc>
              </a:pPr>
            </a:p>
          </p:txBody>
        </p:sp>
      </p:grpSp>
      <p:sp>
        <p:nvSpPr>
          <p:cNvPr name="TextBox 5" id="5"/>
          <p:cNvSpPr txBox="true"/>
          <p:nvPr/>
        </p:nvSpPr>
        <p:spPr>
          <a:xfrm rot="0">
            <a:off x="1442380" y="2736291"/>
            <a:ext cx="8930834"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3. Kết quả &amp; nhận xét:</a:t>
            </a:r>
          </a:p>
        </p:txBody>
      </p:sp>
      <p:sp>
        <p:nvSpPr>
          <p:cNvPr name="TextBox 6" id="6"/>
          <p:cNvSpPr txBox="true"/>
          <p:nvPr/>
        </p:nvSpPr>
        <p:spPr>
          <a:xfrm rot="0">
            <a:off x="1442380" y="3735842"/>
            <a:ext cx="15816920" cy="5587997"/>
          </a:xfrm>
          <a:prstGeom prst="rect">
            <a:avLst/>
          </a:prstGeom>
        </p:spPr>
        <p:txBody>
          <a:bodyPr anchor="t" rtlCol="false" tIns="0" lIns="0" bIns="0" rIns="0">
            <a:spAutoFit/>
          </a:bodyPr>
          <a:lstStyle/>
          <a:p>
            <a:pPr algn="l" marL="755672" indent="-377836" lvl="1">
              <a:lnSpc>
                <a:spcPts val="4900"/>
              </a:lnSpc>
              <a:buFont typeface="Arial"/>
              <a:buChar char="•"/>
            </a:pPr>
            <a:r>
              <a:rPr lang="en-US" sz="3500" spc="7">
                <a:solidFill>
                  <a:srgbClr val="FFFFFF"/>
                </a:solidFill>
                <a:latin typeface="Poppins"/>
                <a:ea typeface="Poppins"/>
                <a:cs typeface="Poppins"/>
                <a:sym typeface="Poppins"/>
              </a:rPr>
              <a:t>Kết quả: </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Các thao tác reshape, ravel, và flatten giúp chuyển đổi linh hoạt hình dạng dữ liệu mà không cần sao chép.</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NumPy hỗ trợ nhiều cách lưu trữ và truy cập bộ nhớ (C/F order) để tương thích với các ngôn ngữ khác (Python, Fortran, C).</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Hà</a:t>
            </a:r>
            <a:r>
              <a:rPr lang="en-US" sz="3500" spc="7">
                <a:solidFill>
                  <a:srgbClr val="FFFFFF"/>
                </a:solidFill>
                <a:latin typeface="Poppins"/>
                <a:ea typeface="Poppins"/>
                <a:cs typeface="Poppins"/>
                <a:sym typeface="Poppins"/>
              </a:rPr>
              <a:t>m concatenate, split, tile, repeat giúp xây dựng và biến đổi mảng phức tạp dễ dàng.</a:t>
            </a:r>
          </a:p>
          <a:p>
            <a:pPr algn="l" marL="1511343" indent="-503781" lvl="2">
              <a:lnSpc>
                <a:spcPts val="4900"/>
              </a:lnSpc>
              <a:buFont typeface="Arial"/>
              <a:buChar char="⚬"/>
            </a:pPr>
            <a:r>
              <a:rPr lang="en-US" sz="3500" spc="7">
                <a:solidFill>
                  <a:srgbClr val="FFFFFF"/>
                </a:solidFill>
                <a:latin typeface="Poppins"/>
                <a:ea typeface="Poppins"/>
                <a:cs typeface="Poppins"/>
                <a:sym typeface="Poppins"/>
              </a:rPr>
              <a:t>Các</a:t>
            </a:r>
            <a:r>
              <a:rPr lang="en-US" sz="3500" spc="7">
                <a:solidFill>
                  <a:srgbClr val="FFFFFF"/>
                </a:solidFill>
                <a:latin typeface="Poppins"/>
                <a:ea typeface="Poppins"/>
                <a:cs typeface="Poppins"/>
                <a:sym typeface="Poppins"/>
              </a:rPr>
              <a:t> phương thức take và put cung cấp truy cập nhanh và hiệu quả khi chỉ thao tác trên một trục cụ thể.</a:t>
            </a:r>
          </a:p>
        </p:txBody>
      </p:sp>
    </p:spTree>
  </p:cSld>
  <p:clrMapOvr>
    <a:masterClrMapping/>
  </p:clrMapOvr>
</p:sld>
</file>

<file path=ppt/slides/slide7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096" t="0" r="-14096" b="-51837"/>
            </a:stretch>
          </a:blipFill>
        </p:spPr>
      </p:sp>
      <p:sp>
        <p:nvSpPr>
          <p:cNvPr name="TextBox 3" id="3"/>
          <p:cNvSpPr txBox="true"/>
          <p:nvPr/>
        </p:nvSpPr>
        <p:spPr>
          <a:xfrm rot="0">
            <a:off x="-256849" y="2144794"/>
            <a:ext cx="11605938" cy="4514419"/>
          </a:xfrm>
          <a:prstGeom prst="rect">
            <a:avLst/>
          </a:prstGeom>
        </p:spPr>
        <p:txBody>
          <a:bodyPr anchor="t" rtlCol="false" tIns="0" lIns="0" bIns="0" rIns="0">
            <a:spAutoFit/>
          </a:bodyPr>
          <a:lstStyle/>
          <a:p>
            <a:pPr algn="ctr">
              <a:lnSpc>
                <a:spcPts val="11613"/>
              </a:lnSpc>
            </a:pPr>
            <a:r>
              <a:rPr lang="en-US" sz="12487">
                <a:solidFill>
                  <a:srgbClr val="FFFFFF"/>
                </a:solidFill>
                <a:latin typeface="Zen Dots"/>
                <a:ea typeface="Zen Dots"/>
                <a:cs typeface="Zen Dots"/>
                <a:sym typeface="Zen Dots"/>
              </a:rPr>
              <a:t>A3 - BROADCASTING</a:t>
            </a:r>
          </a:p>
        </p:txBody>
      </p:sp>
      <p:sp>
        <p:nvSpPr>
          <p:cNvPr name="TextBox 4" id="4"/>
          <p:cNvSpPr txBox="true"/>
          <p:nvPr/>
        </p:nvSpPr>
        <p:spPr>
          <a:xfrm rot="0">
            <a:off x="8528202" y="9061735"/>
            <a:ext cx="1274721" cy="451551"/>
          </a:xfrm>
          <a:prstGeom prst="rect">
            <a:avLst/>
          </a:prstGeom>
        </p:spPr>
        <p:txBody>
          <a:bodyPr anchor="t" rtlCol="false" tIns="0" lIns="0" bIns="0" rIns="0">
            <a:spAutoFit/>
          </a:bodyPr>
          <a:lstStyle/>
          <a:p>
            <a:pPr algn="ctr">
              <a:lnSpc>
                <a:spcPts val="3461"/>
              </a:lnSpc>
            </a:pPr>
            <a:r>
              <a:rPr lang="en-US" sz="2472">
                <a:solidFill>
                  <a:srgbClr val="FFFFFF"/>
                </a:solidFill>
                <a:latin typeface="Poppins"/>
                <a:ea typeface="Poppins"/>
                <a:cs typeface="Poppins"/>
                <a:sym typeface="Poppins"/>
              </a:rPr>
              <a:t>-</a:t>
            </a:r>
          </a:p>
        </p:txBody>
      </p:sp>
      <p:sp>
        <p:nvSpPr>
          <p:cNvPr name="TextBox 5" id="5"/>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78</a:t>
            </a:r>
          </a:p>
        </p:txBody>
      </p:sp>
    </p:spTree>
  </p:cSld>
  <p:clrMapOvr>
    <a:masterClrMapping/>
  </p:clrMapOvr>
</p:sld>
</file>

<file path=ppt/slides/slide7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A3 - Broadcasting</a:t>
              </a:r>
            </a:p>
            <a:p>
              <a:pPr algn="ctr">
                <a:lnSpc>
                  <a:spcPts val="2100"/>
                </a:lnSpc>
              </a:pPr>
            </a:p>
          </p:txBody>
        </p:sp>
      </p:grpSp>
      <p:sp>
        <p:nvSpPr>
          <p:cNvPr name="Freeform 5" id="5"/>
          <p:cNvSpPr/>
          <p:nvPr/>
        </p:nvSpPr>
        <p:spPr>
          <a:xfrm flipH="false" flipV="false" rot="0">
            <a:off x="9144000" y="2906533"/>
            <a:ext cx="9090084" cy="6351767"/>
          </a:xfrm>
          <a:custGeom>
            <a:avLst/>
            <a:gdLst/>
            <a:ahLst/>
            <a:cxnLst/>
            <a:rect r="r" b="b" t="t" l="l"/>
            <a:pathLst>
              <a:path h="6351767" w="9090084">
                <a:moveTo>
                  <a:pt x="0" y="0"/>
                </a:moveTo>
                <a:lnTo>
                  <a:pt x="9090084" y="0"/>
                </a:lnTo>
                <a:lnTo>
                  <a:pt x="9090084" y="6351767"/>
                </a:lnTo>
                <a:lnTo>
                  <a:pt x="0" y="6351767"/>
                </a:lnTo>
                <a:lnTo>
                  <a:pt x="0" y="0"/>
                </a:lnTo>
                <a:close/>
              </a:path>
            </a:pathLst>
          </a:custGeom>
          <a:blipFill>
            <a:blip r:embed="rId2"/>
            <a:stretch>
              <a:fillRect l="0" t="0" r="0" b="0"/>
            </a:stretch>
          </a:blipFill>
        </p:spPr>
      </p:sp>
      <p:sp>
        <p:nvSpPr>
          <p:cNvPr name="TextBox 6" id="6"/>
          <p:cNvSpPr txBox="true"/>
          <p:nvPr/>
        </p:nvSpPr>
        <p:spPr>
          <a:xfrm rot="0">
            <a:off x="1442380" y="2337000"/>
            <a:ext cx="8930834" cy="74046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Khái niệm</a:t>
            </a:r>
          </a:p>
        </p:txBody>
      </p:sp>
      <p:sp>
        <p:nvSpPr>
          <p:cNvPr name="TextBox 7" id="7"/>
          <p:cNvSpPr txBox="true"/>
          <p:nvPr/>
        </p:nvSpPr>
        <p:spPr>
          <a:xfrm rot="0">
            <a:off x="55975" y="2963162"/>
            <a:ext cx="9088025" cy="7851879"/>
          </a:xfrm>
          <a:prstGeom prst="rect">
            <a:avLst/>
          </a:prstGeom>
        </p:spPr>
        <p:txBody>
          <a:bodyPr anchor="t" rtlCol="false" tIns="0" lIns="0" bIns="0" rIns="0">
            <a:spAutoFit/>
          </a:bodyPr>
          <a:lstStyle/>
          <a:p>
            <a:pPr algn="l" marL="796539" indent="-398269" lvl="1">
              <a:lnSpc>
                <a:spcPts val="5165"/>
              </a:lnSpc>
              <a:buFont typeface="Arial"/>
              <a:buChar char="•"/>
            </a:pPr>
            <a:r>
              <a:rPr lang="en-US" sz="3689" spc="7">
                <a:solidFill>
                  <a:srgbClr val="FFFFFF"/>
                </a:solidFill>
                <a:latin typeface="Poppins"/>
                <a:ea typeface="Poppins"/>
                <a:cs typeface="Poppins"/>
                <a:sym typeface="Poppins"/>
              </a:rPr>
              <a:t>Broadcasting là cơ chế tự động mở rộng kích thước mảng khi thực hiện phép toán giữa c</a:t>
            </a:r>
            <a:r>
              <a:rPr lang="en-US" sz="3689" spc="7">
                <a:solidFill>
                  <a:srgbClr val="FFFFFF"/>
                </a:solidFill>
                <a:latin typeface="Poppins"/>
                <a:ea typeface="Poppins"/>
                <a:cs typeface="Poppins"/>
                <a:sym typeface="Poppins"/>
              </a:rPr>
              <a:t>ác</a:t>
            </a:r>
            <a:r>
              <a:rPr lang="en-US" sz="3689" spc="7">
                <a:solidFill>
                  <a:srgbClr val="FFFFFF"/>
                </a:solidFill>
                <a:latin typeface="Poppins"/>
                <a:ea typeface="Poppins"/>
                <a:cs typeface="Poppins"/>
                <a:sym typeface="Poppins"/>
              </a:rPr>
              <a:t> mảng khác shape.</a:t>
            </a:r>
          </a:p>
          <a:p>
            <a:pPr algn="l" marL="796539" indent="-398269" lvl="1">
              <a:lnSpc>
                <a:spcPts val="5165"/>
              </a:lnSpc>
              <a:buFont typeface="Arial"/>
              <a:buChar char="•"/>
            </a:pPr>
            <a:r>
              <a:rPr lang="en-US" sz="3689" spc="7">
                <a:solidFill>
                  <a:srgbClr val="FFFFFF"/>
                </a:solidFill>
                <a:latin typeface="Poppins"/>
                <a:ea typeface="Poppins"/>
                <a:cs typeface="Poppins"/>
                <a:sym typeface="Poppins"/>
              </a:rPr>
              <a:t>Giúp loại bỏ vòng lặp, tăng tốc và giữ code ngắn gọn.</a:t>
            </a:r>
          </a:p>
          <a:p>
            <a:pPr algn="l">
              <a:lnSpc>
                <a:spcPts val="5165"/>
              </a:lnSpc>
            </a:pPr>
            <a:r>
              <a:rPr lang="en-US" sz="3689" spc="7">
                <a:solidFill>
                  <a:srgbClr val="FFFFFF"/>
                </a:solidFill>
                <a:latin typeface="Poppins"/>
                <a:ea typeface="Poppins"/>
                <a:cs typeface="Poppins"/>
                <a:sym typeface="Poppins"/>
              </a:rPr>
              <a:t>🔹 Quy tắc</a:t>
            </a:r>
          </a:p>
          <a:p>
            <a:pPr algn="l" marL="796539" indent="-398269" lvl="1">
              <a:lnSpc>
                <a:spcPts val="5165"/>
              </a:lnSpc>
              <a:buFont typeface="Arial"/>
              <a:buChar char="•"/>
            </a:pPr>
            <a:r>
              <a:rPr lang="en-US" sz="3689" spc="7">
                <a:solidFill>
                  <a:srgbClr val="FFFFFF"/>
                </a:solidFill>
                <a:latin typeface="Poppins"/>
                <a:ea typeface="Poppins"/>
                <a:cs typeface="Poppins"/>
                <a:sym typeface="Poppins"/>
              </a:rPr>
              <a:t>Hai mảng</a:t>
            </a:r>
            <a:r>
              <a:rPr lang="en-US" sz="3689" spc="7">
                <a:solidFill>
                  <a:srgbClr val="FFFFFF"/>
                </a:solidFill>
                <a:latin typeface="Poppins"/>
                <a:ea typeface="Poppins"/>
                <a:cs typeface="Poppins"/>
                <a:sym typeface="Poppins"/>
              </a:rPr>
              <a:t> tương thích nếu:</a:t>
            </a:r>
          </a:p>
          <a:p>
            <a:pPr algn="l" marL="796539" indent="-398269" lvl="1">
              <a:lnSpc>
                <a:spcPts val="5165"/>
              </a:lnSpc>
              <a:buFont typeface="Arial"/>
              <a:buChar char="•"/>
            </a:pPr>
            <a:r>
              <a:rPr lang="en-US" sz="3689" spc="7">
                <a:solidFill>
                  <a:srgbClr val="FFFFFF"/>
                </a:solidFill>
                <a:latin typeface="Poppins"/>
                <a:ea typeface="Poppins"/>
                <a:cs typeface="Poppins"/>
                <a:sym typeface="Poppins"/>
              </a:rPr>
              <a:t>Kích thước trục cuối cùng bằng nhau, hoặc</a:t>
            </a:r>
          </a:p>
          <a:p>
            <a:pPr algn="l" marL="796539" indent="-398269" lvl="1">
              <a:lnSpc>
                <a:spcPts val="5165"/>
              </a:lnSpc>
              <a:buFont typeface="Arial"/>
              <a:buChar char="•"/>
            </a:pPr>
            <a:r>
              <a:rPr lang="en-US" sz="3689" spc="7">
                <a:solidFill>
                  <a:srgbClr val="FFFFFF"/>
                </a:solidFill>
                <a:latin typeface="Poppins"/>
                <a:ea typeface="Poppins"/>
                <a:cs typeface="Poppins"/>
                <a:sym typeface="Poppins"/>
              </a:rPr>
              <a:t>Mộ</a:t>
            </a:r>
            <a:r>
              <a:rPr lang="en-US" sz="3689" spc="7">
                <a:solidFill>
                  <a:srgbClr val="FFFFFF"/>
                </a:solidFill>
                <a:latin typeface="Poppins"/>
                <a:ea typeface="Poppins"/>
                <a:cs typeface="Poppins"/>
                <a:sym typeface="Poppins"/>
              </a:rPr>
              <a:t>t trong hai có kích thước là 1.</a:t>
            </a:r>
          </a:p>
          <a:p>
            <a:pPr algn="l">
              <a:lnSpc>
                <a:spcPts val="5165"/>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3.1. Dataset 1 – Bitly Data from 1.USA.gov</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681380"/>
            <a:ext cx="1113771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p>
        </p:txBody>
      </p:sp>
      <p:sp>
        <p:nvSpPr>
          <p:cNvPr name="AutoShape 7" id="7"/>
          <p:cNvSpPr/>
          <p:nvPr/>
        </p:nvSpPr>
        <p:spPr>
          <a:xfrm>
            <a:off x="1028683" y="9272587"/>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071256" y="4081145"/>
            <a:ext cx="16145487" cy="2029460"/>
          </a:xfrm>
          <a:prstGeom prst="rect">
            <a:avLst/>
          </a:prstGeom>
        </p:spPr>
        <p:txBody>
          <a:bodyPr anchor="t" rtlCol="false" tIns="0" lIns="0" bIns="0" rIns="0">
            <a:spAutoFit/>
          </a:bodyPr>
          <a:lstStyle/>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Bao phủ dữ liệu:</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Có tz: 2,919 bản ghi; trống tz: 521</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Có country: 2,919; trống country: 521</a:t>
            </a: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a:t>
            </a:r>
          </a:p>
        </p:txBody>
      </p:sp>
    </p:spTree>
  </p:cSld>
  <p:clrMapOvr>
    <a:masterClrMapping/>
  </p:clrMapOvr>
</p:sld>
</file>

<file path=ppt/slides/slide8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89880" y="261466"/>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A3 - Broadcasting</a:t>
              </a:r>
            </a:p>
            <a:p>
              <a:pPr algn="ctr">
                <a:lnSpc>
                  <a:spcPts val="2100"/>
                </a:lnSpc>
              </a:pPr>
            </a:p>
          </p:txBody>
        </p:sp>
      </p:grpSp>
      <p:sp>
        <p:nvSpPr>
          <p:cNvPr name="Freeform 5" id="5"/>
          <p:cNvSpPr/>
          <p:nvPr/>
        </p:nvSpPr>
        <p:spPr>
          <a:xfrm flipH="false" flipV="false" rot="0">
            <a:off x="8687787" y="2669222"/>
            <a:ext cx="9600213" cy="5766072"/>
          </a:xfrm>
          <a:custGeom>
            <a:avLst/>
            <a:gdLst/>
            <a:ahLst/>
            <a:cxnLst/>
            <a:rect r="r" b="b" t="t" l="l"/>
            <a:pathLst>
              <a:path h="5766072" w="9600213">
                <a:moveTo>
                  <a:pt x="0" y="0"/>
                </a:moveTo>
                <a:lnTo>
                  <a:pt x="9600213" y="0"/>
                </a:lnTo>
                <a:lnTo>
                  <a:pt x="9600213" y="5766072"/>
                </a:lnTo>
                <a:lnTo>
                  <a:pt x="0" y="5766072"/>
                </a:lnTo>
                <a:lnTo>
                  <a:pt x="0" y="0"/>
                </a:lnTo>
                <a:close/>
              </a:path>
            </a:pathLst>
          </a:custGeom>
          <a:blipFill>
            <a:blip r:embed="rId2"/>
            <a:stretch>
              <a:fillRect l="0" t="0" r="0" b="0"/>
            </a:stretch>
          </a:blipFill>
        </p:spPr>
      </p:sp>
      <p:sp>
        <p:nvSpPr>
          <p:cNvPr name="Freeform 6" id="6"/>
          <p:cNvSpPr/>
          <p:nvPr/>
        </p:nvSpPr>
        <p:spPr>
          <a:xfrm flipH="false" flipV="false" rot="0">
            <a:off x="940103" y="6518602"/>
            <a:ext cx="7038538" cy="1087254"/>
          </a:xfrm>
          <a:custGeom>
            <a:avLst/>
            <a:gdLst/>
            <a:ahLst/>
            <a:cxnLst/>
            <a:rect r="r" b="b" t="t" l="l"/>
            <a:pathLst>
              <a:path h="1087254" w="7038538">
                <a:moveTo>
                  <a:pt x="0" y="0"/>
                </a:moveTo>
                <a:lnTo>
                  <a:pt x="7038538" y="0"/>
                </a:lnTo>
                <a:lnTo>
                  <a:pt x="7038538" y="1087254"/>
                </a:lnTo>
                <a:lnTo>
                  <a:pt x="0" y="1087254"/>
                </a:lnTo>
                <a:lnTo>
                  <a:pt x="0" y="0"/>
                </a:lnTo>
                <a:close/>
              </a:path>
            </a:pathLst>
          </a:custGeom>
          <a:blipFill>
            <a:blip r:embed="rId3"/>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80</a:t>
            </a:r>
          </a:p>
        </p:txBody>
      </p:sp>
      <p:sp>
        <p:nvSpPr>
          <p:cNvPr name="TextBox 8" id="8"/>
          <p:cNvSpPr txBox="true"/>
          <p:nvPr/>
        </p:nvSpPr>
        <p:spPr>
          <a:xfrm rot="0">
            <a:off x="441213" y="2089727"/>
            <a:ext cx="9667297" cy="699296"/>
          </a:xfrm>
          <a:prstGeom prst="rect">
            <a:avLst/>
          </a:prstGeom>
        </p:spPr>
        <p:txBody>
          <a:bodyPr anchor="t" rtlCol="false" tIns="0" lIns="0" bIns="0" rIns="0">
            <a:spAutoFit/>
          </a:bodyPr>
          <a:lstStyle/>
          <a:p>
            <a:pPr algn="l">
              <a:lnSpc>
                <a:spcPts val="5494"/>
              </a:lnSpc>
            </a:pPr>
            <a:r>
              <a:rPr lang="en-US" sz="3924" spc="7">
                <a:solidFill>
                  <a:srgbClr val="FFFFFF"/>
                </a:solidFill>
                <a:latin typeface="Poppins"/>
                <a:ea typeface="Poppins"/>
                <a:cs typeface="Poppins"/>
                <a:sym typeface="Poppins"/>
              </a:rPr>
              <a:t>Ứng dụng Broadc</a:t>
            </a:r>
            <a:r>
              <a:rPr lang="en-US" sz="3924" spc="7">
                <a:solidFill>
                  <a:srgbClr val="FFFFFF"/>
                </a:solidFill>
                <a:latin typeface="Poppins"/>
                <a:ea typeface="Poppins"/>
                <a:cs typeface="Poppins"/>
                <a:sym typeface="Poppins"/>
              </a:rPr>
              <a:t>as</a:t>
            </a:r>
            <a:r>
              <a:rPr lang="en-US" sz="3924" spc="7">
                <a:solidFill>
                  <a:srgbClr val="FFFFFF"/>
                </a:solidFill>
                <a:latin typeface="Poppins"/>
                <a:ea typeface="Poppins"/>
                <a:cs typeface="Poppins"/>
                <a:sym typeface="Poppins"/>
              </a:rPr>
              <a:t>ting</a:t>
            </a:r>
          </a:p>
        </p:txBody>
      </p:sp>
      <p:sp>
        <p:nvSpPr>
          <p:cNvPr name="TextBox 9" id="9"/>
          <p:cNvSpPr txBox="true"/>
          <p:nvPr/>
        </p:nvSpPr>
        <p:spPr>
          <a:xfrm rot="0">
            <a:off x="885763" y="4884654"/>
            <a:ext cx="7553797" cy="2177575"/>
          </a:xfrm>
          <a:prstGeom prst="rect">
            <a:avLst/>
          </a:prstGeom>
        </p:spPr>
        <p:txBody>
          <a:bodyPr anchor="t" rtlCol="false" tIns="0" lIns="0" bIns="0" rIns="0">
            <a:spAutoFit/>
          </a:bodyPr>
          <a:lstStyle/>
          <a:p>
            <a:pPr algn="l" marL="662068" indent="-331034" lvl="1">
              <a:lnSpc>
                <a:spcPts val="4293"/>
              </a:lnSpc>
              <a:buFont typeface="Arial"/>
              <a:buChar char="•"/>
            </a:pPr>
            <a:r>
              <a:rPr lang="en-US" sz="3066" spc="6">
                <a:solidFill>
                  <a:srgbClr val="FFFFFF"/>
                </a:solidFill>
                <a:latin typeface="Poppins"/>
                <a:ea typeface="Poppins"/>
                <a:cs typeface="Poppins"/>
                <a:sym typeface="Poppins"/>
              </a:rPr>
              <a:t>Ví dụ 2 – Deme</a:t>
            </a:r>
            <a:r>
              <a:rPr lang="en-US" sz="3066" spc="6">
                <a:solidFill>
                  <a:srgbClr val="FFFFFF"/>
                </a:solidFill>
                <a:latin typeface="Poppins"/>
                <a:ea typeface="Poppins"/>
                <a:cs typeface="Poppins"/>
                <a:sym typeface="Poppins"/>
              </a:rPr>
              <a:t>an</a:t>
            </a:r>
            <a:r>
              <a:rPr lang="en-US" sz="3066" spc="6">
                <a:solidFill>
                  <a:srgbClr val="FFFFFF"/>
                </a:solidFill>
                <a:latin typeface="Poppins"/>
                <a:ea typeface="Poppins"/>
                <a:cs typeface="Poppins"/>
                <a:sym typeface="Poppins"/>
              </a:rPr>
              <a:t> theo hàng, Cần reshape (4,) → (4,1) để broadcast theo trục 1.</a:t>
            </a:r>
          </a:p>
          <a:p>
            <a:pPr algn="l">
              <a:lnSpc>
                <a:spcPts val="4293"/>
              </a:lnSpc>
            </a:pPr>
          </a:p>
        </p:txBody>
      </p:sp>
      <p:sp>
        <p:nvSpPr>
          <p:cNvPr name="TextBox 10" id="10"/>
          <p:cNvSpPr txBox="true"/>
          <p:nvPr/>
        </p:nvSpPr>
        <p:spPr>
          <a:xfrm rot="0">
            <a:off x="885763" y="3008098"/>
            <a:ext cx="7802024" cy="1686056"/>
          </a:xfrm>
          <a:prstGeom prst="rect">
            <a:avLst/>
          </a:prstGeom>
        </p:spPr>
        <p:txBody>
          <a:bodyPr anchor="t" rtlCol="false" tIns="0" lIns="0" bIns="0" rIns="0">
            <a:spAutoFit/>
          </a:bodyPr>
          <a:lstStyle/>
          <a:p>
            <a:pPr algn="l" marL="683824" indent="-341912" lvl="1">
              <a:lnSpc>
                <a:spcPts val="4434"/>
              </a:lnSpc>
              <a:buFont typeface="Arial"/>
              <a:buChar char="•"/>
            </a:pPr>
            <a:r>
              <a:rPr lang="en-US" sz="3167" spc="6">
                <a:solidFill>
                  <a:srgbClr val="FFFFFF"/>
                </a:solidFill>
                <a:latin typeface="Poppins"/>
                <a:ea typeface="Poppins"/>
                <a:cs typeface="Poppins"/>
                <a:sym typeface="Poppins"/>
              </a:rPr>
              <a:t>Ví dụ 1 – Deme</a:t>
            </a:r>
            <a:r>
              <a:rPr lang="en-US" sz="3167" spc="6">
                <a:solidFill>
                  <a:srgbClr val="FFFFFF"/>
                </a:solidFill>
                <a:latin typeface="Poppins"/>
                <a:ea typeface="Poppins"/>
                <a:cs typeface="Poppins"/>
                <a:sym typeface="Poppins"/>
              </a:rPr>
              <a:t>an</a:t>
            </a:r>
            <a:r>
              <a:rPr lang="en-US" sz="3167" spc="6">
                <a:solidFill>
                  <a:srgbClr val="FFFFFF"/>
                </a:solidFill>
                <a:latin typeface="Poppins"/>
                <a:ea typeface="Poppins"/>
                <a:cs typeface="Poppins"/>
                <a:sym typeface="Poppins"/>
              </a:rPr>
              <a:t> theo cột, Thực hiện arr - arr.mean(0) → broadcasting tự động theo trục 0.</a:t>
            </a:r>
          </a:p>
        </p:txBody>
      </p:sp>
      <p:sp>
        <p:nvSpPr>
          <p:cNvPr name="TextBox 11" id="11"/>
          <p:cNvSpPr txBox="true"/>
          <p:nvPr/>
        </p:nvSpPr>
        <p:spPr>
          <a:xfrm rot="0">
            <a:off x="940103" y="7829534"/>
            <a:ext cx="7802024" cy="1125795"/>
          </a:xfrm>
          <a:prstGeom prst="rect">
            <a:avLst/>
          </a:prstGeom>
        </p:spPr>
        <p:txBody>
          <a:bodyPr anchor="t" rtlCol="false" tIns="0" lIns="0" bIns="0" rIns="0">
            <a:spAutoFit/>
          </a:bodyPr>
          <a:lstStyle/>
          <a:p>
            <a:pPr algn="l" marL="683824" indent="-341912" lvl="1">
              <a:lnSpc>
                <a:spcPts val="4434"/>
              </a:lnSpc>
              <a:buFont typeface="Arial"/>
              <a:buChar char="•"/>
            </a:pPr>
            <a:r>
              <a:rPr lang="en-US" sz="3167" spc="6">
                <a:solidFill>
                  <a:srgbClr val="FFFFFF"/>
                </a:solidFill>
                <a:latin typeface="Poppins"/>
                <a:ea typeface="Poppins"/>
                <a:cs typeface="Poppins"/>
                <a:sym typeface="Poppins"/>
              </a:rPr>
              <a:t>Ví dụ 3 – Mảng 3D, Broadcast dọc theo trục sâu (axis=2).</a:t>
            </a:r>
          </a:p>
        </p:txBody>
      </p:sp>
    </p:spTree>
  </p:cSld>
  <p:clrMapOvr>
    <a:masterClrMapping/>
  </p:clrMapOvr>
</p:sld>
</file>

<file path=ppt/slides/slide8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47075" y="0"/>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A3 - Broadcasting</a:t>
              </a:r>
            </a:p>
            <a:p>
              <a:pPr algn="ctr">
                <a:lnSpc>
                  <a:spcPts val="2100"/>
                </a:lnSpc>
              </a:pPr>
            </a:p>
          </p:txBody>
        </p:sp>
      </p:grpSp>
      <p:sp>
        <p:nvSpPr>
          <p:cNvPr name="Freeform 5" id="5"/>
          <p:cNvSpPr/>
          <p:nvPr/>
        </p:nvSpPr>
        <p:spPr>
          <a:xfrm flipH="false" flipV="false" rot="0">
            <a:off x="5526311" y="2855321"/>
            <a:ext cx="12761689" cy="3482897"/>
          </a:xfrm>
          <a:custGeom>
            <a:avLst/>
            <a:gdLst/>
            <a:ahLst/>
            <a:cxnLst/>
            <a:rect r="r" b="b" t="t" l="l"/>
            <a:pathLst>
              <a:path h="3482897" w="12761689">
                <a:moveTo>
                  <a:pt x="0" y="0"/>
                </a:moveTo>
                <a:lnTo>
                  <a:pt x="12761689" y="0"/>
                </a:lnTo>
                <a:lnTo>
                  <a:pt x="12761689" y="3482898"/>
                </a:lnTo>
                <a:lnTo>
                  <a:pt x="0" y="3482898"/>
                </a:lnTo>
                <a:lnTo>
                  <a:pt x="0" y="0"/>
                </a:lnTo>
                <a:close/>
              </a:path>
            </a:pathLst>
          </a:custGeom>
          <a:blipFill>
            <a:blip r:embed="rId2"/>
            <a:stretch>
              <a:fillRect l="0" t="0" r="-1889"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81</a:t>
            </a:r>
          </a:p>
        </p:txBody>
      </p:sp>
      <p:sp>
        <p:nvSpPr>
          <p:cNvPr name="TextBox 7" id="7"/>
          <p:cNvSpPr txBox="true"/>
          <p:nvPr/>
        </p:nvSpPr>
        <p:spPr>
          <a:xfrm rot="0">
            <a:off x="380931" y="1765500"/>
            <a:ext cx="9667297" cy="699296"/>
          </a:xfrm>
          <a:prstGeom prst="rect">
            <a:avLst/>
          </a:prstGeom>
        </p:spPr>
        <p:txBody>
          <a:bodyPr anchor="t" rtlCol="false" tIns="0" lIns="0" bIns="0" rIns="0">
            <a:spAutoFit/>
          </a:bodyPr>
          <a:lstStyle/>
          <a:p>
            <a:pPr algn="l">
              <a:lnSpc>
                <a:spcPts val="5494"/>
              </a:lnSpc>
            </a:pPr>
            <a:r>
              <a:rPr lang="en-US" sz="3924" spc="7">
                <a:solidFill>
                  <a:srgbClr val="FFFFFF"/>
                </a:solidFill>
                <a:latin typeface="Poppins"/>
                <a:ea typeface="Poppins"/>
                <a:cs typeface="Poppins"/>
                <a:sym typeface="Poppins"/>
              </a:rPr>
              <a:t>Hàm tổng quát hóa Broadc</a:t>
            </a:r>
            <a:r>
              <a:rPr lang="en-US" sz="3924" spc="7">
                <a:solidFill>
                  <a:srgbClr val="FFFFFF"/>
                </a:solidFill>
                <a:latin typeface="Poppins"/>
                <a:ea typeface="Poppins"/>
                <a:cs typeface="Poppins"/>
                <a:sym typeface="Poppins"/>
              </a:rPr>
              <a:t>as</a:t>
            </a:r>
            <a:r>
              <a:rPr lang="en-US" sz="3924" spc="7">
                <a:solidFill>
                  <a:srgbClr val="FFFFFF"/>
                </a:solidFill>
                <a:latin typeface="Poppins"/>
                <a:ea typeface="Poppins"/>
                <a:cs typeface="Poppins"/>
                <a:sym typeface="Poppins"/>
              </a:rPr>
              <a:t>ting</a:t>
            </a:r>
          </a:p>
        </p:txBody>
      </p:sp>
      <p:sp>
        <p:nvSpPr>
          <p:cNvPr name="TextBox 8" id="8"/>
          <p:cNvSpPr txBox="true"/>
          <p:nvPr/>
        </p:nvSpPr>
        <p:spPr>
          <a:xfrm rot="0">
            <a:off x="380931" y="4132393"/>
            <a:ext cx="8377600" cy="619982"/>
          </a:xfrm>
          <a:prstGeom prst="rect">
            <a:avLst/>
          </a:prstGeom>
        </p:spPr>
        <p:txBody>
          <a:bodyPr anchor="t" rtlCol="false" tIns="0" lIns="0" bIns="0" rIns="0">
            <a:spAutoFit/>
          </a:bodyPr>
          <a:lstStyle/>
          <a:p>
            <a:pPr algn="l">
              <a:lnSpc>
                <a:spcPts val="4761"/>
              </a:lnSpc>
            </a:pPr>
            <a:r>
              <a:rPr lang="en-US" sz="3400" spc="6">
                <a:solidFill>
                  <a:srgbClr val="FFFFFF"/>
                </a:solidFill>
                <a:latin typeface="Poppins"/>
                <a:ea typeface="Poppins"/>
                <a:cs typeface="Poppins"/>
                <a:sym typeface="Poppins"/>
              </a:rPr>
              <a:t>Hàm demean_axis():</a:t>
            </a:r>
          </a:p>
        </p:txBody>
      </p:sp>
      <p:sp>
        <p:nvSpPr>
          <p:cNvPr name="TextBox 9" id="9"/>
          <p:cNvSpPr txBox="true"/>
          <p:nvPr/>
        </p:nvSpPr>
        <p:spPr>
          <a:xfrm rot="0">
            <a:off x="380931" y="6643019"/>
            <a:ext cx="15341244" cy="3398178"/>
          </a:xfrm>
          <a:prstGeom prst="rect">
            <a:avLst/>
          </a:prstGeom>
        </p:spPr>
        <p:txBody>
          <a:bodyPr anchor="t" rtlCol="false" tIns="0" lIns="0" bIns="0" rIns="0">
            <a:spAutoFit/>
          </a:bodyPr>
          <a:lstStyle/>
          <a:p>
            <a:pPr algn="l">
              <a:lnSpc>
                <a:spcPts val="4476"/>
              </a:lnSpc>
            </a:pPr>
            <a:r>
              <a:rPr lang="en-US" sz="3197" spc="6">
                <a:solidFill>
                  <a:srgbClr val="FFFFFF"/>
                </a:solidFill>
                <a:latin typeface="Poppins"/>
                <a:ea typeface="Poppins"/>
                <a:cs typeface="Poppins"/>
                <a:sym typeface="Poppins"/>
              </a:rPr>
              <a:t>Tự động thêm chiều 1 tại trục chỉ định, giúp broadcast đúng hướng.</a:t>
            </a:r>
          </a:p>
          <a:p>
            <a:pPr algn="l">
              <a:lnSpc>
                <a:spcPts val="4476"/>
              </a:lnSpc>
            </a:pPr>
            <a:r>
              <a:rPr lang="en-US" sz="3197" spc="6">
                <a:solidFill>
                  <a:srgbClr val="FFFFFF"/>
                </a:solidFill>
                <a:latin typeface="Poppins"/>
                <a:ea typeface="Poppins"/>
                <a:cs typeface="Poppins"/>
                <a:sym typeface="Poppins"/>
              </a:rPr>
              <a:t>Ứng dụng</a:t>
            </a:r>
          </a:p>
          <a:p>
            <a:pPr algn="l" marL="690356" indent="-345178" lvl="1">
              <a:lnSpc>
                <a:spcPts val="4476"/>
              </a:lnSpc>
              <a:buFont typeface="Arial"/>
              <a:buChar char="•"/>
            </a:pPr>
            <a:r>
              <a:rPr lang="en-US" sz="3197" spc="6">
                <a:solidFill>
                  <a:srgbClr val="FFFFFF"/>
                </a:solidFill>
                <a:latin typeface="Poppins"/>
                <a:ea typeface="Poppins"/>
                <a:cs typeface="Poppins"/>
                <a:sym typeface="Poppins"/>
              </a:rPr>
              <a:t>Chuẩn hóa dữ liệu nhiều chiều</a:t>
            </a:r>
          </a:p>
          <a:p>
            <a:pPr algn="l" marL="690356" indent="-345178" lvl="1">
              <a:lnSpc>
                <a:spcPts val="4476"/>
              </a:lnSpc>
              <a:buFont typeface="Arial"/>
              <a:buChar char="•"/>
            </a:pPr>
            <a:r>
              <a:rPr lang="en-US" sz="3197" spc="6">
                <a:solidFill>
                  <a:srgbClr val="FFFFFF"/>
                </a:solidFill>
                <a:latin typeface="Poppins"/>
                <a:ea typeface="Poppins"/>
                <a:cs typeface="Poppins"/>
                <a:sym typeface="Poppins"/>
              </a:rPr>
              <a:t>Tránh tạo mảng tạm → tiết kiệm bộ nhớ</a:t>
            </a:r>
          </a:p>
          <a:p>
            <a:pPr algn="l" marL="690356" indent="-345178" lvl="1">
              <a:lnSpc>
                <a:spcPts val="4476"/>
              </a:lnSpc>
              <a:buFont typeface="Arial"/>
              <a:buChar char="•"/>
            </a:pPr>
            <a:r>
              <a:rPr lang="en-US" sz="3197" spc="6">
                <a:solidFill>
                  <a:srgbClr val="FFFFFF"/>
                </a:solidFill>
                <a:latin typeface="Poppins"/>
                <a:ea typeface="Poppins"/>
                <a:cs typeface="Poppins"/>
                <a:sym typeface="Poppins"/>
              </a:rPr>
              <a:t>Dễ mở rộng cho N chiều</a:t>
            </a:r>
          </a:p>
          <a:p>
            <a:pPr algn="l">
              <a:lnSpc>
                <a:spcPts val="4476"/>
              </a:lnSpc>
            </a:pPr>
          </a:p>
        </p:txBody>
      </p:sp>
    </p:spTree>
  </p:cSld>
  <p:clrMapOvr>
    <a:masterClrMapping/>
  </p:clrMapOvr>
</p:sld>
</file>

<file path=ppt/slides/slide8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14096" t="0" r="-14096" b="-51837"/>
            </a:stretch>
          </a:blipFill>
        </p:spPr>
      </p:sp>
      <p:sp>
        <p:nvSpPr>
          <p:cNvPr name="TextBox 3" id="3"/>
          <p:cNvSpPr txBox="true"/>
          <p:nvPr/>
        </p:nvSpPr>
        <p:spPr>
          <a:xfrm rot="0">
            <a:off x="0" y="4065854"/>
            <a:ext cx="13621880" cy="2634741"/>
          </a:xfrm>
          <a:prstGeom prst="rect">
            <a:avLst/>
          </a:prstGeom>
        </p:spPr>
        <p:txBody>
          <a:bodyPr anchor="t" rtlCol="false" tIns="0" lIns="0" bIns="0" rIns="0">
            <a:spAutoFit/>
          </a:bodyPr>
          <a:lstStyle/>
          <a:p>
            <a:pPr algn="ctr">
              <a:lnSpc>
                <a:spcPts val="10055"/>
              </a:lnSpc>
            </a:pPr>
            <a:r>
              <a:rPr lang="en-US" sz="10812">
                <a:solidFill>
                  <a:srgbClr val="FFFFFF"/>
                </a:solidFill>
                <a:latin typeface="Zen Dots"/>
                <a:ea typeface="Zen Dots"/>
                <a:cs typeface="Zen Dots"/>
                <a:sym typeface="Zen Dots"/>
              </a:rPr>
              <a:t>A.4 ADVANCED UFUNC USAGE</a:t>
            </a:r>
          </a:p>
        </p:txBody>
      </p:sp>
      <p:sp>
        <p:nvSpPr>
          <p:cNvPr name="TextBox 4" id="4"/>
          <p:cNvSpPr txBox="true"/>
          <p:nvPr/>
        </p:nvSpPr>
        <p:spPr>
          <a:xfrm rot="0">
            <a:off x="8528202" y="9061735"/>
            <a:ext cx="1274721" cy="451551"/>
          </a:xfrm>
          <a:prstGeom prst="rect">
            <a:avLst/>
          </a:prstGeom>
        </p:spPr>
        <p:txBody>
          <a:bodyPr anchor="t" rtlCol="false" tIns="0" lIns="0" bIns="0" rIns="0">
            <a:spAutoFit/>
          </a:bodyPr>
          <a:lstStyle/>
          <a:p>
            <a:pPr algn="ctr">
              <a:lnSpc>
                <a:spcPts val="3461"/>
              </a:lnSpc>
            </a:pPr>
            <a:r>
              <a:rPr lang="en-US" sz="2472">
                <a:solidFill>
                  <a:srgbClr val="FFFFFF"/>
                </a:solidFill>
                <a:latin typeface="Poppins"/>
                <a:ea typeface="Poppins"/>
                <a:cs typeface="Poppins"/>
                <a:sym typeface="Poppins"/>
              </a:rPr>
              <a:t>-</a:t>
            </a:r>
          </a:p>
        </p:txBody>
      </p:sp>
      <p:sp>
        <p:nvSpPr>
          <p:cNvPr name="TextBox 5" id="5"/>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82</a:t>
            </a:r>
          </a:p>
        </p:txBody>
      </p:sp>
    </p:spTree>
  </p:cSld>
  <p:clrMapOvr>
    <a:masterClrMapping/>
  </p:clrMapOvr>
</p:sld>
</file>

<file path=ppt/slides/slide8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95822" y="0"/>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A.4 Advanced ufunc Usage</a:t>
              </a:r>
            </a:p>
          </p:txBody>
        </p:sp>
      </p:grpSp>
      <p:sp>
        <p:nvSpPr>
          <p:cNvPr name="Freeform 5" id="5"/>
          <p:cNvSpPr/>
          <p:nvPr/>
        </p:nvSpPr>
        <p:spPr>
          <a:xfrm flipH="false" flipV="false" rot="0">
            <a:off x="12540597" y="2392971"/>
            <a:ext cx="5747403" cy="5834320"/>
          </a:xfrm>
          <a:custGeom>
            <a:avLst/>
            <a:gdLst/>
            <a:ahLst/>
            <a:cxnLst/>
            <a:rect r="r" b="b" t="t" l="l"/>
            <a:pathLst>
              <a:path h="5834320" w="5747403">
                <a:moveTo>
                  <a:pt x="0" y="0"/>
                </a:moveTo>
                <a:lnTo>
                  <a:pt x="5747403" y="0"/>
                </a:lnTo>
                <a:lnTo>
                  <a:pt x="5747403" y="5834320"/>
                </a:lnTo>
                <a:lnTo>
                  <a:pt x="0" y="583432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83</a:t>
            </a:r>
          </a:p>
        </p:txBody>
      </p:sp>
      <p:sp>
        <p:nvSpPr>
          <p:cNvPr name="TextBox 7" id="7"/>
          <p:cNvSpPr txBox="true"/>
          <p:nvPr/>
        </p:nvSpPr>
        <p:spPr>
          <a:xfrm rot="0">
            <a:off x="0" y="1683066"/>
            <a:ext cx="11511897" cy="4419121"/>
          </a:xfrm>
          <a:prstGeom prst="rect">
            <a:avLst/>
          </a:prstGeom>
        </p:spPr>
        <p:txBody>
          <a:bodyPr anchor="t" rtlCol="false" tIns="0" lIns="0" bIns="0" rIns="0">
            <a:spAutoFit/>
          </a:bodyPr>
          <a:lstStyle/>
          <a:p>
            <a:pPr algn="l" marL="538976" indent="-269488" lvl="1">
              <a:lnSpc>
                <a:spcPts val="3494"/>
              </a:lnSpc>
              <a:buFont typeface="Arial"/>
              <a:buChar char="•"/>
            </a:pPr>
            <a:r>
              <a:rPr lang="en-US" sz="2496" spc="4">
                <a:solidFill>
                  <a:srgbClr val="FFFFFF"/>
                </a:solidFill>
                <a:latin typeface="Poppins"/>
                <a:ea typeface="Poppins"/>
                <a:cs typeface="Poppins"/>
                <a:sym typeface="Poppins"/>
              </a:rPr>
              <a:t>Khái niệm</a:t>
            </a:r>
          </a:p>
          <a:p>
            <a:pPr algn="l" marL="538976" indent="-269488" lvl="1">
              <a:lnSpc>
                <a:spcPts val="3494"/>
              </a:lnSpc>
              <a:buFont typeface="Arial"/>
              <a:buChar char="•"/>
            </a:pPr>
            <a:r>
              <a:rPr lang="en-US" sz="2496" spc="4">
                <a:solidFill>
                  <a:srgbClr val="FFFFFF"/>
                </a:solidFill>
                <a:latin typeface="Poppins"/>
                <a:ea typeface="Poppins"/>
                <a:cs typeface="Poppins"/>
                <a:sym typeface="Poppins"/>
              </a:rPr>
              <a:t>ufunc (universal function): hàm vector hóa thực hiện phép toán theo từng phần tử.</a:t>
            </a:r>
          </a:p>
          <a:p>
            <a:pPr algn="l" marL="538976" indent="-269488" lvl="1">
              <a:lnSpc>
                <a:spcPts val="3494"/>
              </a:lnSpc>
              <a:buFont typeface="Arial"/>
              <a:buChar char="•"/>
            </a:pPr>
            <a:r>
              <a:rPr lang="en-US" sz="2496" spc="4">
                <a:solidFill>
                  <a:srgbClr val="FFFFFF"/>
                </a:solidFill>
                <a:latin typeface="Poppins"/>
                <a:ea typeface="Poppins"/>
                <a:cs typeface="Poppins"/>
                <a:sym typeface="Poppins"/>
              </a:rPr>
              <a:t>Viết bằng C, rất nhanh, hỗ trợ broadcasting, reduce, accumulate, outer, reduceat.</a:t>
            </a:r>
          </a:p>
          <a:p>
            <a:pPr algn="l" marL="538976" indent="-269488" lvl="1">
              <a:lnSpc>
                <a:spcPts val="3494"/>
              </a:lnSpc>
              <a:buFont typeface="Arial"/>
              <a:buChar char="•"/>
            </a:pPr>
            <a:r>
              <a:rPr lang="en-US" sz="2496" spc="4">
                <a:solidFill>
                  <a:srgbClr val="FFFFFF"/>
                </a:solidFill>
                <a:latin typeface="Poppins"/>
                <a:ea typeface="Poppins"/>
                <a:cs typeface="Poppins"/>
                <a:sym typeface="Poppins"/>
              </a:rPr>
              <a:t>🔹 Ưu đ</a:t>
            </a:r>
            <a:r>
              <a:rPr lang="en-US" sz="2496" spc="4">
                <a:solidFill>
                  <a:srgbClr val="FFFFFF"/>
                </a:solidFill>
                <a:latin typeface="Poppins"/>
                <a:ea typeface="Poppins"/>
                <a:cs typeface="Poppins"/>
                <a:sym typeface="Poppins"/>
              </a:rPr>
              <a:t>iểm</a:t>
            </a:r>
          </a:p>
          <a:p>
            <a:pPr algn="l" marL="538976" indent="-269488" lvl="1">
              <a:lnSpc>
                <a:spcPts val="3494"/>
              </a:lnSpc>
              <a:buFont typeface="Arial"/>
              <a:buChar char="•"/>
            </a:pPr>
            <a:r>
              <a:rPr lang="en-US" sz="2496" spc="4">
                <a:solidFill>
                  <a:srgbClr val="FFFFFF"/>
                </a:solidFill>
                <a:latin typeface="Poppins"/>
                <a:ea typeface="Poppins"/>
                <a:cs typeface="Poppins"/>
                <a:sym typeface="Poppins"/>
              </a:rPr>
              <a:t>Không</a:t>
            </a:r>
            <a:r>
              <a:rPr lang="en-US" sz="2496" spc="4">
                <a:solidFill>
                  <a:srgbClr val="FFFFFF"/>
                </a:solidFill>
                <a:latin typeface="Poppins"/>
                <a:ea typeface="Poppins"/>
                <a:cs typeface="Poppins"/>
                <a:sym typeface="Poppins"/>
              </a:rPr>
              <a:t> cần vòng lặp Python</a:t>
            </a:r>
          </a:p>
          <a:p>
            <a:pPr algn="l" marL="538976" indent="-269488" lvl="1">
              <a:lnSpc>
                <a:spcPts val="3494"/>
              </a:lnSpc>
              <a:buFont typeface="Arial"/>
              <a:buChar char="•"/>
            </a:pPr>
            <a:r>
              <a:rPr lang="en-US" sz="2496" spc="4">
                <a:solidFill>
                  <a:srgbClr val="FFFFFF"/>
                </a:solidFill>
                <a:latin typeface="Poppins"/>
                <a:ea typeface="Poppins"/>
                <a:cs typeface="Poppins"/>
                <a:sym typeface="Poppins"/>
              </a:rPr>
              <a:t>Tự động tối ưu bộ nhớ &amp; SIMD</a:t>
            </a:r>
          </a:p>
          <a:p>
            <a:pPr algn="l" marL="538976" indent="-269488" lvl="1">
              <a:lnSpc>
                <a:spcPts val="3494"/>
              </a:lnSpc>
              <a:buFont typeface="Arial"/>
              <a:buChar char="•"/>
            </a:pPr>
            <a:r>
              <a:rPr lang="en-US" sz="2496" spc="4">
                <a:solidFill>
                  <a:srgbClr val="FFFFFF"/>
                </a:solidFill>
                <a:latin typeface="Poppins"/>
                <a:ea typeface="Poppins"/>
                <a:cs typeface="Poppins"/>
                <a:sym typeface="Poppins"/>
              </a:rPr>
              <a:t>Có thể tạo ufunc tùy chỉnh (custom ufuncs)</a:t>
            </a:r>
          </a:p>
          <a:p>
            <a:pPr algn="l">
              <a:lnSpc>
                <a:spcPts val="3494"/>
              </a:lnSpc>
            </a:pPr>
          </a:p>
        </p:txBody>
      </p:sp>
      <p:sp>
        <p:nvSpPr>
          <p:cNvPr name="TextBox 8" id="8"/>
          <p:cNvSpPr txBox="true"/>
          <p:nvPr/>
        </p:nvSpPr>
        <p:spPr>
          <a:xfrm rot="0">
            <a:off x="0" y="5784860"/>
            <a:ext cx="12084647" cy="4048011"/>
          </a:xfrm>
          <a:prstGeom prst="rect">
            <a:avLst/>
          </a:prstGeom>
        </p:spPr>
        <p:txBody>
          <a:bodyPr anchor="t" rtlCol="false" tIns="0" lIns="0" bIns="0" rIns="0">
            <a:spAutoFit/>
          </a:bodyPr>
          <a:lstStyle/>
          <a:p>
            <a:pPr algn="l" marL="547376" indent="-273688" lvl="1">
              <a:lnSpc>
                <a:spcPts val="3549"/>
              </a:lnSpc>
              <a:buFont typeface="Arial"/>
              <a:buChar char="•"/>
            </a:pPr>
            <a:r>
              <a:rPr lang="en-US" sz="2535" spc="5">
                <a:solidFill>
                  <a:srgbClr val="FFFFFF"/>
                </a:solidFill>
                <a:latin typeface="Poppins"/>
                <a:ea typeface="Poppins"/>
                <a:cs typeface="Poppins"/>
                <a:sym typeface="Poppins"/>
              </a:rPr>
              <a:t>Ý nghĩa của sơ đồ “ufunc layer”</a:t>
            </a:r>
          </a:p>
          <a:p>
            <a:pPr algn="l" marL="547376" indent="-273688" lvl="1">
              <a:lnSpc>
                <a:spcPts val="3549"/>
              </a:lnSpc>
              <a:buFont typeface="Arial"/>
              <a:buChar char="•"/>
            </a:pPr>
            <a:r>
              <a:rPr lang="en-US" sz="2535" spc="5">
                <a:solidFill>
                  <a:srgbClr val="FFFFFF"/>
                </a:solidFill>
                <a:latin typeface="Poppins"/>
                <a:ea typeface="Poppins"/>
                <a:cs typeface="Poppins"/>
                <a:sym typeface="Poppins"/>
              </a:rPr>
              <a:t>Mục tiêu: minh họa rằng khi bạn viết 1 phép toán như:     z = np.add(x, y)</a:t>
            </a:r>
          </a:p>
          <a:p>
            <a:pPr algn="l" marL="547376" indent="-273688" lvl="1">
              <a:lnSpc>
                <a:spcPts val="3549"/>
              </a:lnSpc>
              <a:buFont typeface="Arial"/>
              <a:buChar char="•"/>
            </a:pPr>
            <a:r>
              <a:rPr lang="en-US" sz="2535" spc="5">
                <a:solidFill>
                  <a:srgbClr val="FFFFFF"/>
                </a:solidFill>
                <a:latin typeface="Poppins"/>
                <a:ea typeface="Poppins"/>
                <a:cs typeface="Poppins"/>
                <a:sym typeface="Poppins"/>
              </a:rPr>
              <a:t>thì:</a:t>
            </a:r>
          </a:p>
          <a:p>
            <a:pPr algn="l" marL="547376" indent="-273688" lvl="1">
              <a:lnSpc>
                <a:spcPts val="3549"/>
              </a:lnSpc>
              <a:buFont typeface="Arial"/>
              <a:buChar char="•"/>
            </a:pPr>
            <a:r>
              <a:rPr lang="en-US" sz="2535" spc="5">
                <a:solidFill>
                  <a:srgbClr val="FFFFFF"/>
                </a:solidFill>
                <a:latin typeface="Poppins"/>
                <a:ea typeface="Poppins"/>
                <a:cs typeface="Poppins"/>
                <a:sym typeface="Poppins"/>
              </a:rPr>
              <a:t>Dù bạn chỉ gõ 1 dòng Python,</a:t>
            </a:r>
          </a:p>
          <a:p>
            <a:pPr algn="l" marL="547376" indent="-273688" lvl="1">
              <a:lnSpc>
                <a:spcPts val="3549"/>
              </a:lnSpc>
              <a:buFont typeface="Arial"/>
              <a:buChar char="•"/>
            </a:pPr>
            <a:r>
              <a:rPr lang="en-US" sz="2535" spc="5">
                <a:solidFill>
                  <a:srgbClr val="FFFFFF"/>
                </a:solidFill>
                <a:latin typeface="Poppins"/>
                <a:ea typeface="Poppins"/>
                <a:cs typeface="Poppins"/>
                <a:sym typeface="Poppins"/>
              </a:rPr>
              <a:t>Thực chất Nu</a:t>
            </a:r>
            <a:r>
              <a:rPr lang="en-US" sz="2535" spc="5">
                <a:solidFill>
                  <a:srgbClr val="FFFFFF"/>
                </a:solidFill>
                <a:latin typeface="Poppins"/>
                <a:ea typeface="Poppins"/>
                <a:cs typeface="Poppins"/>
                <a:sym typeface="Poppins"/>
              </a:rPr>
              <a:t>mPy không</a:t>
            </a:r>
            <a:r>
              <a:rPr lang="en-US" sz="2535" spc="5">
                <a:solidFill>
                  <a:srgbClr val="FFFFFF"/>
                </a:solidFill>
                <a:latin typeface="Poppins"/>
                <a:ea typeface="Poppins"/>
                <a:cs typeface="Poppins"/>
                <a:sym typeface="Poppins"/>
              </a:rPr>
              <a:t> lặp Python từng phần tử, mà:</a:t>
            </a:r>
          </a:p>
          <a:p>
            <a:pPr algn="l" marL="547376" indent="-273688" lvl="1">
              <a:lnSpc>
                <a:spcPts val="3549"/>
              </a:lnSpc>
              <a:buFont typeface="Arial"/>
              <a:buChar char="•"/>
            </a:pPr>
            <a:r>
              <a:rPr lang="en-US" sz="2535" spc="5">
                <a:solidFill>
                  <a:srgbClr val="FFFFFF"/>
                </a:solidFill>
                <a:latin typeface="Poppins"/>
                <a:ea typeface="Poppins"/>
                <a:cs typeface="Poppins"/>
                <a:sym typeface="Poppins"/>
              </a:rPr>
              <a:t> 1️⃣ Python Layer chỉ gửi lệnh.</a:t>
            </a:r>
          </a:p>
          <a:p>
            <a:pPr algn="l" marL="547376" indent="-273688" lvl="1">
              <a:lnSpc>
                <a:spcPts val="3549"/>
              </a:lnSpc>
              <a:buFont typeface="Arial"/>
              <a:buChar char="•"/>
            </a:pPr>
            <a:r>
              <a:rPr lang="en-US" sz="2535" spc="5">
                <a:solidFill>
                  <a:srgbClr val="FFFFFF"/>
                </a:solidFill>
                <a:latin typeface="Poppins"/>
                <a:ea typeface="Poppins"/>
                <a:cs typeface="Poppins"/>
                <a:sym typeface="Poppins"/>
              </a:rPr>
              <a:t> 2️⃣ NumPy Layer (C API) xử lý logic vector hóa, broadcasting.</a:t>
            </a:r>
          </a:p>
          <a:p>
            <a:pPr algn="l" marL="547376" indent="-273688" lvl="1">
              <a:lnSpc>
                <a:spcPts val="3549"/>
              </a:lnSpc>
              <a:buFont typeface="Arial"/>
              <a:buChar char="•"/>
            </a:pPr>
            <a:r>
              <a:rPr lang="en-US" sz="2535" spc="5">
                <a:solidFill>
                  <a:srgbClr val="FFFFFF"/>
                </a:solidFill>
                <a:latin typeface="Poppins"/>
                <a:ea typeface="Poppins"/>
                <a:cs typeface="Poppins"/>
                <a:sym typeface="Poppins"/>
              </a:rPr>
              <a:t> 3️⃣ C-Level Loop (SIMD / BLAS) thực thi phép tính thực sự trong bộ nhớ.</a:t>
            </a:r>
          </a:p>
          <a:p>
            <a:pPr algn="l">
              <a:lnSpc>
                <a:spcPts val="3549"/>
              </a:lnSpc>
            </a:pPr>
          </a:p>
        </p:txBody>
      </p:sp>
      <p:sp>
        <p:nvSpPr>
          <p:cNvPr name="TextBox 9" id="9"/>
          <p:cNvSpPr txBox="true"/>
          <p:nvPr/>
        </p:nvSpPr>
        <p:spPr>
          <a:xfrm rot="0">
            <a:off x="11511897" y="1664016"/>
            <a:ext cx="6897027" cy="509880"/>
          </a:xfrm>
          <a:prstGeom prst="rect">
            <a:avLst/>
          </a:prstGeom>
        </p:spPr>
        <p:txBody>
          <a:bodyPr anchor="t" rtlCol="false" tIns="0" lIns="0" bIns="0" rIns="0">
            <a:spAutoFit/>
          </a:bodyPr>
          <a:lstStyle/>
          <a:p>
            <a:pPr algn="l">
              <a:lnSpc>
                <a:spcPts val="3919"/>
              </a:lnSpc>
            </a:pPr>
            <a:r>
              <a:rPr lang="en-US" sz="2799" spc="5">
                <a:solidFill>
                  <a:srgbClr val="FFFFFF"/>
                </a:solidFill>
                <a:latin typeface="Poppins"/>
                <a:ea typeface="Poppins"/>
                <a:cs typeface="Poppins"/>
                <a:sym typeface="Poppins"/>
              </a:rPr>
              <a:t>Cấu trúc thực thi của NUMPY UFUNC</a:t>
            </a:r>
          </a:p>
        </p:txBody>
      </p:sp>
      <p:sp>
        <p:nvSpPr>
          <p:cNvPr name="Freeform 10" id="10"/>
          <p:cNvSpPr/>
          <p:nvPr/>
        </p:nvSpPr>
        <p:spPr>
          <a:xfrm flipH="false" flipV="false" rot="-4573313">
            <a:off x="8238601" y="5149616"/>
            <a:ext cx="3894288" cy="3894288"/>
          </a:xfrm>
          <a:custGeom>
            <a:avLst/>
            <a:gdLst/>
            <a:ahLst/>
            <a:cxnLst/>
            <a:rect r="r" b="b" t="t" l="l"/>
            <a:pathLst>
              <a:path h="3894288" w="3894288">
                <a:moveTo>
                  <a:pt x="0" y="0"/>
                </a:moveTo>
                <a:lnTo>
                  <a:pt x="3894288" y="0"/>
                </a:lnTo>
                <a:lnTo>
                  <a:pt x="3894288" y="3894288"/>
                </a:lnTo>
                <a:lnTo>
                  <a:pt x="0" y="389428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8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95822" y="0"/>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A.4 Advanced ufunc Usage</a:t>
              </a:r>
            </a:p>
          </p:txBody>
        </p:sp>
      </p:grpSp>
      <p:sp>
        <p:nvSpPr>
          <p:cNvPr name="Freeform 5" id="5"/>
          <p:cNvSpPr/>
          <p:nvPr/>
        </p:nvSpPr>
        <p:spPr>
          <a:xfrm flipH="false" flipV="false" rot="0">
            <a:off x="2372075" y="3429023"/>
            <a:ext cx="12751987" cy="5491199"/>
          </a:xfrm>
          <a:custGeom>
            <a:avLst/>
            <a:gdLst/>
            <a:ahLst/>
            <a:cxnLst/>
            <a:rect r="r" b="b" t="t" l="l"/>
            <a:pathLst>
              <a:path h="5491199" w="12751987">
                <a:moveTo>
                  <a:pt x="0" y="0"/>
                </a:moveTo>
                <a:lnTo>
                  <a:pt x="12751988" y="0"/>
                </a:lnTo>
                <a:lnTo>
                  <a:pt x="12751988" y="5491199"/>
                </a:lnTo>
                <a:lnTo>
                  <a:pt x="0" y="5491199"/>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84</a:t>
            </a:r>
          </a:p>
        </p:txBody>
      </p:sp>
      <p:sp>
        <p:nvSpPr>
          <p:cNvPr name="TextBox 7" id="7"/>
          <p:cNvSpPr txBox="true"/>
          <p:nvPr/>
        </p:nvSpPr>
        <p:spPr>
          <a:xfrm rot="0">
            <a:off x="4204056" y="2089076"/>
            <a:ext cx="9088025" cy="673197"/>
          </a:xfrm>
          <a:prstGeom prst="rect">
            <a:avLst/>
          </a:prstGeom>
        </p:spPr>
        <p:txBody>
          <a:bodyPr anchor="t" rtlCol="false" tIns="0" lIns="0" bIns="0" rIns="0">
            <a:spAutoFit/>
          </a:bodyPr>
          <a:lstStyle/>
          <a:p>
            <a:pPr algn="l">
              <a:lnSpc>
                <a:spcPts val="5165"/>
              </a:lnSpc>
            </a:pPr>
            <a:r>
              <a:rPr lang="en-US" sz="3689" spc="7">
                <a:solidFill>
                  <a:srgbClr val="FFFFFF"/>
                </a:solidFill>
                <a:latin typeface="Poppins"/>
                <a:ea typeface="Poppins"/>
                <a:cs typeface="Poppins"/>
                <a:sym typeface="Poppins"/>
              </a:rPr>
              <a:t>Các phương thức ufu</a:t>
            </a:r>
            <a:r>
              <a:rPr lang="en-US" sz="3689" spc="7">
                <a:solidFill>
                  <a:srgbClr val="FFFFFF"/>
                </a:solidFill>
                <a:latin typeface="Poppins"/>
                <a:ea typeface="Poppins"/>
                <a:cs typeface="Poppins"/>
                <a:sym typeface="Poppins"/>
              </a:rPr>
              <a:t>n</a:t>
            </a:r>
            <a:r>
              <a:rPr lang="en-US" sz="3689" spc="7">
                <a:solidFill>
                  <a:srgbClr val="FFFFFF"/>
                </a:solidFill>
                <a:latin typeface="Poppins"/>
                <a:ea typeface="Poppins"/>
                <a:cs typeface="Poppins"/>
                <a:sym typeface="Poppins"/>
              </a:rPr>
              <a:t>c nâng cao</a:t>
            </a:r>
          </a:p>
        </p:txBody>
      </p:sp>
    </p:spTree>
  </p:cSld>
  <p:clrMapOvr>
    <a:masterClrMapping/>
  </p:clrMapOvr>
</p:sld>
</file>

<file path=ppt/slides/slide8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3597235" y="8197282"/>
            <a:ext cx="8436384" cy="8006895"/>
          </a:xfrm>
          <a:custGeom>
            <a:avLst/>
            <a:gdLst/>
            <a:ahLst/>
            <a:cxnLst/>
            <a:rect r="r" b="b" t="t" l="l"/>
            <a:pathLst>
              <a:path h="8006895" w="8436384">
                <a:moveTo>
                  <a:pt x="0" y="0"/>
                </a:moveTo>
                <a:lnTo>
                  <a:pt x="8436384" y="0"/>
                </a:lnTo>
                <a:lnTo>
                  <a:pt x="8436384" y="8006895"/>
                </a:lnTo>
                <a:lnTo>
                  <a:pt x="0" y="8006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91753" y="0"/>
            <a:ext cx="14904494" cy="1578304"/>
            <a:chOff x="0" y="0"/>
            <a:chExt cx="3925463" cy="415685"/>
          </a:xfrm>
        </p:grpSpPr>
        <p:sp>
          <p:nvSpPr>
            <p:cNvPr name="Freeform 4" id="4"/>
            <p:cNvSpPr/>
            <p:nvPr/>
          </p:nvSpPr>
          <p:spPr>
            <a:xfrm flipH="false" flipV="false" rot="0">
              <a:off x="0" y="0"/>
              <a:ext cx="3925463" cy="415685"/>
            </a:xfrm>
            <a:custGeom>
              <a:avLst/>
              <a:gdLst/>
              <a:ahLst/>
              <a:cxnLst/>
              <a:rect r="r" b="b" t="t" l="l"/>
              <a:pathLst>
                <a:path h="415685" w="3925463">
                  <a:moveTo>
                    <a:pt x="51944" y="0"/>
                  </a:moveTo>
                  <a:lnTo>
                    <a:pt x="3873520" y="0"/>
                  </a:lnTo>
                  <a:cubicBezTo>
                    <a:pt x="3887296" y="0"/>
                    <a:pt x="3900508" y="5473"/>
                    <a:pt x="3910250" y="15214"/>
                  </a:cubicBezTo>
                  <a:cubicBezTo>
                    <a:pt x="3919991" y="24955"/>
                    <a:pt x="3925463" y="38167"/>
                    <a:pt x="3925463" y="51944"/>
                  </a:cubicBezTo>
                  <a:lnTo>
                    <a:pt x="3925463" y="363742"/>
                  </a:lnTo>
                  <a:cubicBezTo>
                    <a:pt x="3925463" y="377518"/>
                    <a:pt x="3919991" y="390730"/>
                    <a:pt x="3910250" y="400471"/>
                  </a:cubicBezTo>
                  <a:cubicBezTo>
                    <a:pt x="3900508" y="410213"/>
                    <a:pt x="3887296" y="415685"/>
                    <a:pt x="3873520" y="415685"/>
                  </a:cubicBezTo>
                  <a:lnTo>
                    <a:pt x="51944" y="415685"/>
                  </a:lnTo>
                  <a:cubicBezTo>
                    <a:pt x="38167" y="415685"/>
                    <a:pt x="24955" y="410213"/>
                    <a:pt x="15214" y="400471"/>
                  </a:cubicBezTo>
                  <a:cubicBezTo>
                    <a:pt x="5473" y="390730"/>
                    <a:pt x="0" y="377518"/>
                    <a:pt x="0" y="363742"/>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5" id="5"/>
            <p:cNvSpPr txBox="true"/>
            <p:nvPr/>
          </p:nvSpPr>
          <p:spPr>
            <a:xfrm>
              <a:off x="0" y="238125"/>
              <a:ext cx="3925463" cy="177560"/>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A.4 Advanced ufunc Usage</a:t>
              </a:r>
            </a:p>
          </p:txBody>
        </p:sp>
      </p:grpSp>
      <p:sp>
        <p:nvSpPr>
          <p:cNvPr name="Freeform 6" id="6"/>
          <p:cNvSpPr/>
          <p:nvPr/>
        </p:nvSpPr>
        <p:spPr>
          <a:xfrm flipH="false" flipV="false" rot="0">
            <a:off x="6320860" y="2703483"/>
            <a:ext cx="11562422" cy="3736329"/>
          </a:xfrm>
          <a:custGeom>
            <a:avLst/>
            <a:gdLst/>
            <a:ahLst/>
            <a:cxnLst/>
            <a:rect r="r" b="b" t="t" l="l"/>
            <a:pathLst>
              <a:path h="3736329" w="11562422">
                <a:moveTo>
                  <a:pt x="0" y="0"/>
                </a:moveTo>
                <a:lnTo>
                  <a:pt x="11562422" y="0"/>
                </a:lnTo>
                <a:lnTo>
                  <a:pt x="11562422" y="3736329"/>
                </a:lnTo>
                <a:lnTo>
                  <a:pt x="0" y="3736329"/>
                </a:lnTo>
                <a:lnTo>
                  <a:pt x="0" y="0"/>
                </a:lnTo>
                <a:close/>
              </a:path>
            </a:pathLst>
          </a:custGeom>
          <a:blipFill>
            <a:blip r:embed="rId4"/>
            <a:stretch>
              <a:fillRect l="0" t="0" r="0" b="0"/>
            </a:stretch>
          </a:blipFill>
        </p:spPr>
      </p:sp>
      <p:sp>
        <p:nvSpPr>
          <p:cNvPr name="Freeform 7" id="7"/>
          <p:cNvSpPr/>
          <p:nvPr/>
        </p:nvSpPr>
        <p:spPr>
          <a:xfrm flipH="false" flipV="false" rot="0">
            <a:off x="6320860" y="7290858"/>
            <a:ext cx="11967140" cy="1849882"/>
          </a:xfrm>
          <a:custGeom>
            <a:avLst/>
            <a:gdLst/>
            <a:ahLst/>
            <a:cxnLst/>
            <a:rect r="r" b="b" t="t" l="l"/>
            <a:pathLst>
              <a:path h="1849882" w="11967140">
                <a:moveTo>
                  <a:pt x="0" y="0"/>
                </a:moveTo>
                <a:lnTo>
                  <a:pt x="11967140" y="0"/>
                </a:lnTo>
                <a:lnTo>
                  <a:pt x="11967140" y="1849882"/>
                </a:lnTo>
                <a:lnTo>
                  <a:pt x="0" y="1849882"/>
                </a:lnTo>
                <a:lnTo>
                  <a:pt x="0" y="0"/>
                </a:lnTo>
                <a:close/>
              </a:path>
            </a:pathLst>
          </a:custGeom>
          <a:blipFill>
            <a:blip r:embed="rId5"/>
            <a:stretch>
              <a:fillRect l="0" t="0" r="0" b="0"/>
            </a:stretch>
          </a:blipFill>
        </p:spPr>
      </p:sp>
      <p:sp>
        <p:nvSpPr>
          <p:cNvPr name="TextBox 8" id="8"/>
          <p:cNvSpPr txBox="true"/>
          <p:nvPr/>
        </p:nvSpPr>
        <p:spPr>
          <a:xfrm rot="0">
            <a:off x="5801126" y="1694143"/>
            <a:ext cx="6232493" cy="769676"/>
          </a:xfrm>
          <a:prstGeom prst="rect">
            <a:avLst/>
          </a:prstGeom>
        </p:spPr>
        <p:txBody>
          <a:bodyPr anchor="t" rtlCol="false" tIns="0" lIns="0" bIns="0" rIns="0">
            <a:spAutoFit/>
          </a:bodyPr>
          <a:lstStyle/>
          <a:p>
            <a:pPr algn="l">
              <a:lnSpc>
                <a:spcPts val="5989"/>
              </a:lnSpc>
              <a:spcBef>
                <a:spcPct val="0"/>
              </a:spcBef>
            </a:pPr>
            <a:r>
              <a:rPr lang="en-US" sz="4278" spc="8">
                <a:solidFill>
                  <a:srgbClr val="FFFFFF"/>
                </a:solidFill>
                <a:latin typeface="Poppins"/>
                <a:ea typeface="Poppins"/>
                <a:cs typeface="Poppins"/>
                <a:sym typeface="Poppins"/>
              </a:rPr>
              <a:t>Tự</a:t>
            </a:r>
            <a:r>
              <a:rPr lang="en-US" sz="4278" spc="8">
                <a:solidFill>
                  <a:srgbClr val="FFFFFF"/>
                </a:solidFill>
                <a:latin typeface="Poppins"/>
                <a:ea typeface="Poppins"/>
                <a:cs typeface="Poppins"/>
                <a:sym typeface="Poppins"/>
              </a:rPr>
              <a:t> tạo ufunc Python</a:t>
            </a:r>
          </a:p>
        </p:txBody>
      </p:sp>
      <p:sp>
        <p:nvSpPr>
          <p:cNvPr name="TextBox 9" id="9"/>
          <p:cNvSpPr txBox="true"/>
          <p:nvPr/>
        </p:nvSpPr>
        <p:spPr>
          <a:xfrm rot="0">
            <a:off x="450150" y="4113389"/>
            <a:ext cx="6294170" cy="510190"/>
          </a:xfrm>
          <a:prstGeom prst="rect">
            <a:avLst/>
          </a:prstGeom>
        </p:spPr>
        <p:txBody>
          <a:bodyPr anchor="t" rtlCol="false" tIns="0" lIns="0" bIns="0" rIns="0">
            <a:spAutoFit/>
          </a:bodyPr>
          <a:lstStyle/>
          <a:p>
            <a:pPr algn="l">
              <a:lnSpc>
                <a:spcPts val="3904"/>
              </a:lnSpc>
              <a:spcBef>
                <a:spcPct val="0"/>
              </a:spcBef>
            </a:pPr>
            <a:r>
              <a:rPr lang="en-US" sz="2788" spc="5">
                <a:solidFill>
                  <a:srgbClr val="FFFFFF"/>
                </a:solidFill>
                <a:latin typeface="Poppins"/>
                <a:ea typeface="Poppins"/>
                <a:cs typeface="Poppins"/>
                <a:sym typeface="Poppins"/>
              </a:rPr>
              <a:t>--&gt;&gt; Trả về mảng dtype=object.</a:t>
            </a:r>
          </a:p>
        </p:txBody>
      </p:sp>
      <p:sp>
        <p:nvSpPr>
          <p:cNvPr name="TextBox 10" id="10"/>
          <p:cNvSpPr txBox="true"/>
          <p:nvPr/>
        </p:nvSpPr>
        <p:spPr>
          <a:xfrm rot="0">
            <a:off x="1697533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85</a:t>
            </a:r>
          </a:p>
        </p:txBody>
      </p:sp>
      <p:sp>
        <p:nvSpPr>
          <p:cNvPr name="TextBox 11" id="11"/>
          <p:cNvSpPr txBox="true"/>
          <p:nvPr/>
        </p:nvSpPr>
        <p:spPr>
          <a:xfrm rot="0">
            <a:off x="48259" y="3103765"/>
            <a:ext cx="5979494" cy="701325"/>
          </a:xfrm>
          <a:prstGeom prst="rect">
            <a:avLst/>
          </a:prstGeom>
        </p:spPr>
        <p:txBody>
          <a:bodyPr anchor="t" rtlCol="false" tIns="0" lIns="0" bIns="0" rIns="0">
            <a:spAutoFit/>
          </a:bodyPr>
          <a:lstStyle/>
          <a:p>
            <a:pPr algn="l">
              <a:lnSpc>
                <a:spcPts val="5444"/>
              </a:lnSpc>
              <a:spcBef>
                <a:spcPct val="0"/>
              </a:spcBef>
            </a:pPr>
            <a:r>
              <a:rPr lang="en-US" sz="3888" spc="7">
                <a:solidFill>
                  <a:srgbClr val="FFFFFF"/>
                </a:solidFill>
                <a:latin typeface="Poppins"/>
                <a:ea typeface="Poppins"/>
                <a:cs typeface="Poppins"/>
                <a:sym typeface="Poppins"/>
              </a:rPr>
              <a:t>Cách 1 –</a:t>
            </a:r>
            <a:r>
              <a:rPr lang="en-US" sz="3888" spc="7">
                <a:solidFill>
                  <a:srgbClr val="FFFFFF"/>
                </a:solidFill>
                <a:latin typeface="Poppins"/>
                <a:ea typeface="Poppins"/>
                <a:cs typeface="Poppins"/>
                <a:sym typeface="Poppins"/>
              </a:rPr>
              <a:t> np.frompyfunc</a:t>
            </a:r>
          </a:p>
        </p:txBody>
      </p:sp>
      <p:sp>
        <p:nvSpPr>
          <p:cNvPr name="TextBox 12" id="12"/>
          <p:cNvSpPr txBox="true"/>
          <p:nvPr/>
        </p:nvSpPr>
        <p:spPr>
          <a:xfrm rot="0">
            <a:off x="269305" y="6883045"/>
            <a:ext cx="5664819" cy="701325"/>
          </a:xfrm>
          <a:prstGeom prst="rect">
            <a:avLst/>
          </a:prstGeom>
        </p:spPr>
        <p:txBody>
          <a:bodyPr anchor="t" rtlCol="false" tIns="0" lIns="0" bIns="0" rIns="0">
            <a:spAutoFit/>
          </a:bodyPr>
          <a:lstStyle/>
          <a:p>
            <a:pPr algn="l">
              <a:lnSpc>
                <a:spcPts val="5444"/>
              </a:lnSpc>
              <a:spcBef>
                <a:spcPct val="0"/>
              </a:spcBef>
            </a:pPr>
            <a:r>
              <a:rPr lang="en-US" sz="3888" spc="7">
                <a:solidFill>
                  <a:srgbClr val="FFFFFF"/>
                </a:solidFill>
                <a:latin typeface="Poppins"/>
                <a:ea typeface="Poppins"/>
                <a:cs typeface="Poppins"/>
                <a:sym typeface="Poppins"/>
              </a:rPr>
              <a:t>Cách</a:t>
            </a:r>
            <a:r>
              <a:rPr lang="en-US" sz="3888" spc="7">
                <a:solidFill>
                  <a:srgbClr val="FFFFFF"/>
                </a:solidFill>
                <a:latin typeface="Poppins"/>
                <a:ea typeface="Poppins"/>
                <a:cs typeface="Poppins"/>
                <a:sym typeface="Poppins"/>
              </a:rPr>
              <a:t> 2 – np.vectorize</a:t>
            </a:r>
          </a:p>
        </p:txBody>
      </p:sp>
      <p:sp>
        <p:nvSpPr>
          <p:cNvPr name="TextBox 13" id="13"/>
          <p:cNvSpPr txBox="true"/>
          <p:nvPr/>
        </p:nvSpPr>
        <p:spPr>
          <a:xfrm rot="0">
            <a:off x="450150" y="7889171"/>
            <a:ext cx="5870710" cy="1005490"/>
          </a:xfrm>
          <a:prstGeom prst="rect">
            <a:avLst/>
          </a:prstGeom>
        </p:spPr>
        <p:txBody>
          <a:bodyPr anchor="t" rtlCol="false" tIns="0" lIns="0" bIns="0" rIns="0">
            <a:spAutoFit/>
          </a:bodyPr>
          <a:lstStyle/>
          <a:p>
            <a:pPr algn="l">
              <a:lnSpc>
                <a:spcPts val="3904"/>
              </a:lnSpc>
              <a:spcBef>
                <a:spcPct val="0"/>
              </a:spcBef>
            </a:pPr>
            <a:r>
              <a:rPr lang="en-US" sz="2788" spc="5">
                <a:solidFill>
                  <a:srgbClr val="FFFFFF"/>
                </a:solidFill>
                <a:latin typeface="Poppins"/>
                <a:ea typeface="Poppins"/>
                <a:cs typeface="Poppins"/>
                <a:sym typeface="Poppins"/>
              </a:rPr>
              <a:t>--&gt;&gt; Cho phép chọn kiểu dữ liệu đầu ra.</a:t>
            </a:r>
          </a:p>
        </p:txBody>
      </p:sp>
    </p:spTree>
  </p:cSld>
  <p:clrMapOvr>
    <a:masterClrMapping/>
  </p:clrMapOvr>
</p:sld>
</file>

<file path=ppt/slides/slide8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5412474" y="145152"/>
            <a:ext cx="8436384" cy="8006895"/>
          </a:xfrm>
          <a:custGeom>
            <a:avLst/>
            <a:gdLst/>
            <a:ahLst/>
            <a:cxnLst/>
            <a:rect r="r" b="b" t="t" l="l"/>
            <a:pathLst>
              <a:path h="8006895" w="8436384">
                <a:moveTo>
                  <a:pt x="0" y="0"/>
                </a:moveTo>
                <a:lnTo>
                  <a:pt x="8436383" y="0"/>
                </a:lnTo>
                <a:lnTo>
                  <a:pt x="8436383" y="8006895"/>
                </a:lnTo>
                <a:lnTo>
                  <a:pt x="0" y="80068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1691753" y="0"/>
            <a:ext cx="14904494" cy="1578304"/>
            <a:chOff x="0" y="0"/>
            <a:chExt cx="3925463" cy="415685"/>
          </a:xfrm>
        </p:grpSpPr>
        <p:sp>
          <p:nvSpPr>
            <p:cNvPr name="Freeform 4" id="4"/>
            <p:cNvSpPr/>
            <p:nvPr/>
          </p:nvSpPr>
          <p:spPr>
            <a:xfrm flipH="false" flipV="false" rot="0">
              <a:off x="0" y="0"/>
              <a:ext cx="3925463" cy="415685"/>
            </a:xfrm>
            <a:custGeom>
              <a:avLst/>
              <a:gdLst/>
              <a:ahLst/>
              <a:cxnLst/>
              <a:rect r="r" b="b" t="t" l="l"/>
              <a:pathLst>
                <a:path h="415685" w="3925463">
                  <a:moveTo>
                    <a:pt x="51944" y="0"/>
                  </a:moveTo>
                  <a:lnTo>
                    <a:pt x="3873520" y="0"/>
                  </a:lnTo>
                  <a:cubicBezTo>
                    <a:pt x="3887296" y="0"/>
                    <a:pt x="3900508" y="5473"/>
                    <a:pt x="3910250" y="15214"/>
                  </a:cubicBezTo>
                  <a:cubicBezTo>
                    <a:pt x="3919991" y="24955"/>
                    <a:pt x="3925463" y="38167"/>
                    <a:pt x="3925463" y="51944"/>
                  </a:cubicBezTo>
                  <a:lnTo>
                    <a:pt x="3925463" y="363742"/>
                  </a:lnTo>
                  <a:cubicBezTo>
                    <a:pt x="3925463" y="377518"/>
                    <a:pt x="3919991" y="390730"/>
                    <a:pt x="3910250" y="400471"/>
                  </a:cubicBezTo>
                  <a:cubicBezTo>
                    <a:pt x="3900508" y="410213"/>
                    <a:pt x="3887296" y="415685"/>
                    <a:pt x="3873520" y="415685"/>
                  </a:cubicBezTo>
                  <a:lnTo>
                    <a:pt x="51944" y="415685"/>
                  </a:lnTo>
                  <a:cubicBezTo>
                    <a:pt x="38167" y="415685"/>
                    <a:pt x="24955" y="410213"/>
                    <a:pt x="15214" y="400471"/>
                  </a:cubicBezTo>
                  <a:cubicBezTo>
                    <a:pt x="5473" y="390730"/>
                    <a:pt x="0" y="377518"/>
                    <a:pt x="0" y="363742"/>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5" id="5"/>
            <p:cNvSpPr txBox="true"/>
            <p:nvPr/>
          </p:nvSpPr>
          <p:spPr>
            <a:xfrm>
              <a:off x="0" y="238125"/>
              <a:ext cx="3925463" cy="177560"/>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A.4 Advanced ufunc Usage</a:t>
              </a:r>
            </a:p>
          </p:txBody>
        </p:sp>
      </p:grpSp>
      <p:sp>
        <p:nvSpPr>
          <p:cNvPr name="Freeform 6" id="6"/>
          <p:cNvSpPr/>
          <p:nvPr/>
        </p:nvSpPr>
        <p:spPr>
          <a:xfrm flipH="false" flipV="false" rot="0">
            <a:off x="6377301" y="3099378"/>
            <a:ext cx="11679096" cy="2949669"/>
          </a:xfrm>
          <a:custGeom>
            <a:avLst/>
            <a:gdLst/>
            <a:ahLst/>
            <a:cxnLst/>
            <a:rect r="r" b="b" t="t" l="l"/>
            <a:pathLst>
              <a:path h="2949669" w="11679096">
                <a:moveTo>
                  <a:pt x="0" y="0"/>
                </a:moveTo>
                <a:lnTo>
                  <a:pt x="11679097" y="0"/>
                </a:lnTo>
                <a:lnTo>
                  <a:pt x="11679097" y="2949669"/>
                </a:lnTo>
                <a:lnTo>
                  <a:pt x="0" y="2949669"/>
                </a:lnTo>
                <a:lnTo>
                  <a:pt x="0" y="0"/>
                </a:lnTo>
                <a:close/>
              </a:path>
            </a:pathLst>
          </a:custGeom>
          <a:blipFill>
            <a:blip r:embed="rId4"/>
            <a:stretch>
              <a:fillRect l="0" t="0" r="0" b="0"/>
            </a:stretch>
          </a:blipFill>
        </p:spPr>
      </p:sp>
      <p:sp>
        <p:nvSpPr>
          <p:cNvPr name="TextBox 7" id="7"/>
          <p:cNvSpPr txBox="true"/>
          <p:nvPr/>
        </p:nvSpPr>
        <p:spPr>
          <a:xfrm rot="0">
            <a:off x="365567" y="1658545"/>
            <a:ext cx="6232493" cy="769676"/>
          </a:xfrm>
          <a:prstGeom prst="rect">
            <a:avLst/>
          </a:prstGeom>
        </p:spPr>
        <p:txBody>
          <a:bodyPr anchor="t" rtlCol="false" tIns="0" lIns="0" bIns="0" rIns="0">
            <a:spAutoFit/>
          </a:bodyPr>
          <a:lstStyle/>
          <a:p>
            <a:pPr algn="l">
              <a:lnSpc>
                <a:spcPts val="5989"/>
              </a:lnSpc>
              <a:spcBef>
                <a:spcPct val="0"/>
              </a:spcBef>
            </a:pPr>
            <a:r>
              <a:rPr lang="en-US" sz="4278" spc="8">
                <a:solidFill>
                  <a:srgbClr val="FFFFFF"/>
                </a:solidFill>
                <a:latin typeface="Poppins"/>
                <a:ea typeface="Poppins"/>
                <a:cs typeface="Poppins"/>
                <a:sym typeface="Poppins"/>
              </a:rPr>
              <a:t>S</a:t>
            </a:r>
            <a:r>
              <a:rPr lang="en-US" sz="4278" spc="8">
                <a:solidFill>
                  <a:srgbClr val="FFFFFF"/>
                </a:solidFill>
                <a:latin typeface="Poppins"/>
                <a:ea typeface="Poppins"/>
                <a:cs typeface="Poppins"/>
                <a:sym typeface="Poppins"/>
              </a:rPr>
              <a:t>o sánh hiệu năng</a:t>
            </a:r>
          </a:p>
        </p:txBody>
      </p:sp>
      <p:sp>
        <p:nvSpPr>
          <p:cNvPr name="TextBox 8" id="8"/>
          <p:cNvSpPr txBox="true"/>
          <p:nvPr/>
        </p:nvSpPr>
        <p:spPr>
          <a:xfrm rot="0">
            <a:off x="16975336"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86</a:t>
            </a:r>
          </a:p>
        </p:txBody>
      </p:sp>
      <p:sp>
        <p:nvSpPr>
          <p:cNvPr name="TextBox 9" id="9"/>
          <p:cNvSpPr txBox="true"/>
          <p:nvPr/>
        </p:nvSpPr>
        <p:spPr>
          <a:xfrm rot="0">
            <a:off x="0" y="2571096"/>
            <a:ext cx="4235337" cy="3078806"/>
          </a:xfrm>
          <a:prstGeom prst="rect">
            <a:avLst/>
          </a:prstGeom>
        </p:spPr>
        <p:txBody>
          <a:bodyPr anchor="t" rtlCol="false" tIns="0" lIns="0" bIns="0" rIns="0">
            <a:spAutoFit/>
          </a:bodyPr>
          <a:lstStyle/>
          <a:p>
            <a:pPr algn="l">
              <a:lnSpc>
                <a:spcPts val="4070"/>
              </a:lnSpc>
              <a:spcBef>
                <a:spcPct val="0"/>
              </a:spcBef>
            </a:pPr>
            <a:r>
              <a:rPr lang="en-US" sz="2907" spc="5">
                <a:solidFill>
                  <a:srgbClr val="FFFFFF"/>
                </a:solidFill>
                <a:latin typeface="Poppins"/>
                <a:ea typeface="Poppins"/>
                <a:cs typeface="Poppins"/>
                <a:sym typeface="Poppins"/>
              </a:rPr>
              <a:t>Phương pháp:</a:t>
            </a:r>
          </a:p>
          <a:p>
            <a:pPr algn="l" marL="627720" indent="-313860" lvl="1">
              <a:lnSpc>
                <a:spcPts val="4070"/>
              </a:lnSpc>
              <a:spcBef>
                <a:spcPct val="0"/>
              </a:spcBef>
              <a:buFont typeface="Arial"/>
              <a:buChar char="•"/>
            </a:pPr>
            <a:r>
              <a:rPr lang="en-US" sz="2907" spc="5">
                <a:solidFill>
                  <a:srgbClr val="FFFFFF"/>
                </a:solidFill>
                <a:latin typeface="Poppins"/>
                <a:ea typeface="Poppins"/>
                <a:cs typeface="Poppins"/>
                <a:sym typeface="Poppins"/>
              </a:rPr>
              <a:t>vectorize Python</a:t>
            </a:r>
          </a:p>
          <a:p>
            <a:pPr algn="l">
              <a:lnSpc>
                <a:spcPts val="4070"/>
              </a:lnSpc>
              <a:spcBef>
                <a:spcPct val="0"/>
              </a:spcBef>
            </a:pPr>
            <a:r>
              <a:rPr lang="en-US" sz="2907" spc="5">
                <a:solidFill>
                  <a:srgbClr val="FFFFFF"/>
                </a:solidFill>
                <a:latin typeface="Poppins"/>
                <a:ea typeface="Poppins"/>
                <a:cs typeface="Poppins"/>
                <a:sym typeface="Poppins"/>
              </a:rPr>
              <a:t>~</a:t>
            </a:r>
          </a:p>
          <a:p>
            <a:pPr algn="l" marL="627720" indent="-313860" lvl="1">
              <a:lnSpc>
                <a:spcPts val="4070"/>
              </a:lnSpc>
              <a:spcBef>
                <a:spcPct val="0"/>
              </a:spcBef>
              <a:buFont typeface="Arial"/>
              <a:buChar char="•"/>
            </a:pPr>
            <a:r>
              <a:rPr lang="en-US" sz="2907" spc="5">
                <a:solidFill>
                  <a:srgbClr val="FFFFFF"/>
                </a:solidFill>
                <a:latin typeface="Poppins"/>
                <a:ea typeface="Poppins"/>
                <a:cs typeface="Poppins"/>
                <a:sym typeface="Poppins"/>
              </a:rPr>
              <a:t>np.add (C-level)</a:t>
            </a:r>
          </a:p>
          <a:p>
            <a:pPr algn="l">
              <a:lnSpc>
                <a:spcPts val="4070"/>
              </a:lnSpc>
              <a:spcBef>
                <a:spcPct val="0"/>
              </a:spcBef>
            </a:pPr>
          </a:p>
          <a:p>
            <a:pPr algn="l">
              <a:lnSpc>
                <a:spcPts val="4070"/>
              </a:lnSpc>
              <a:spcBef>
                <a:spcPct val="0"/>
              </a:spcBef>
            </a:pPr>
          </a:p>
        </p:txBody>
      </p:sp>
      <p:sp>
        <p:nvSpPr>
          <p:cNvPr name="TextBox 10" id="10"/>
          <p:cNvSpPr txBox="true"/>
          <p:nvPr/>
        </p:nvSpPr>
        <p:spPr>
          <a:xfrm rot="0">
            <a:off x="3769574" y="2577436"/>
            <a:ext cx="4838155" cy="2566064"/>
          </a:xfrm>
          <a:prstGeom prst="rect">
            <a:avLst/>
          </a:prstGeom>
        </p:spPr>
        <p:txBody>
          <a:bodyPr anchor="t" rtlCol="false" tIns="0" lIns="0" bIns="0" rIns="0">
            <a:spAutoFit/>
          </a:bodyPr>
          <a:lstStyle/>
          <a:p>
            <a:pPr algn="l">
              <a:lnSpc>
                <a:spcPts val="4070"/>
              </a:lnSpc>
            </a:pPr>
            <a:r>
              <a:rPr lang="en-US" sz="2907" spc="5">
                <a:solidFill>
                  <a:srgbClr val="FFFFFF"/>
                </a:solidFill>
                <a:latin typeface="Poppins"/>
                <a:ea typeface="Poppins"/>
                <a:cs typeface="Poppins"/>
                <a:sym typeface="Poppins"/>
              </a:rPr>
              <a:t>Thời gian (10000 phần tử)</a:t>
            </a:r>
          </a:p>
          <a:p>
            <a:pPr algn="l" marL="627720" indent="-313860" lvl="1">
              <a:lnSpc>
                <a:spcPts val="4070"/>
              </a:lnSpc>
              <a:buFont typeface="Arial"/>
              <a:buChar char="•"/>
            </a:pPr>
            <a:r>
              <a:rPr lang="en-US" sz="2907" spc="5">
                <a:solidFill>
                  <a:srgbClr val="FFFFFF"/>
                </a:solidFill>
                <a:latin typeface="Poppins"/>
                <a:ea typeface="Poppins"/>
                <a:cs typeface="Poppins"/>
                <a:sym typeface="Poppins"/>
              </a:rPr>
              <a:t>~2.4 ms</a:t>
            </a:r>
          </a:p>
          <a:p>
            <a:pPr algn="l">
              <a:lnSpc>
                <a:spcPts val="4070"/>
              </a:lnSpc>
            </a:pPr>
          </a:p>
          <a:p>
            <a:pPr algn="l" marL="627720" indent="-313860" lvl="1">
              <a:lnSpc>
                <a:spcPts val="4070"/>
              </a:lnSpc>
              <a:spcBef>
                <a:spcPct val="0"/>
              </a:spcBef>
              <a:buFont typeface="Arial"/>
              <a:buChar char="•"/>
            </a:pPr>
            <a:r>
              <a:rPr lang="en-US" sz="2907" spc="5">
                <a:solidFill>
                  <a:srgbClr val="FFFFFF"/>
                </a:solidFill>
                <a:latin typeface="Poppins"/>
                <a:ea typeface="Poppins"/>
                <a:cs typeface="Poppins"/>
                <a:sym typeface="Poppins"/>
              </a:rPr>
              <a:t>~2.9 µs ⚡</a:t>
            </a:r>
          </a:p>
          <a:p>
            <a:pPr algn="l">
              <a:lnSpc>
                <a:spcPts val="4070"/>
              </a:lnSpc>
              <a:spcBef>
                <a:spcPct val="0"/>
              </a:spcBef>
            </a:pPr>
          </a:p>
        </p:txBody>
      </p:sp>
      <p:sp>
        <p:nvSpPr>
          <p:cNvPr name="TextBox 11" id="11"/>
          <p:cNvSpPr txBox="true"/>
          <p:nvPr/>
        </p:nvSpPr>
        <p:spPr>
          <a:xfrm rot="0">
            <a:off x="365567" y="5745152"/>
            <a:ext cx="6232493" cy="769676"/>
          </a:xfrm>
          <a:prstGeom prst="rect">
            <a:avLst/>
          </a:prstGeom>
        </p:spPr>
        <p:txBody>
          <a:bodyPr anchor="t" rtlCol="false" tIns="0" lIns="0" bIns="0" rIns="0">
            <a:spAutoFit/>
          </a:bodyPr>
          <a:lstStyle/>
          <a:p>
            <a:pPr algn="l">
              <a:lnSpc>
                <a:spcPts val="5989"/>
              </a:lnSpc>
              <a:spcBef>
                <a:spcPct val="0"/>
              </a:spcBef>
            </a:pPr>
            <a:r>
              <a:rPr lang="en-US" sz="4278" spc="8">
                <a:solidFill>
                  <a:srgbClr val="FFFFFF"/>
                </a:solidFill>
                <a:latin typeface="Poppins"/>
                <a:ea typeface="Poppins"/>
                <a:cs typeface="Poppins"/>
                <a:sym typeface="Poppins"/>
              </a:rPr>
              <a:t>Kết luận: A3 &amp; A4</a:t>
            </a:r>
          </a:p>
        </p:txBody>
      </p:sp>
      <p:sp>
        <p:nvSpPr>
          <p:cNvPr name="TextBox 12" id="12"/>
          <p:cNvSpPr txBox="true"/>
          <p:nvPr/>
        </p:nvSpPr>
        <p:spPr>
          <a:xfrm rot="0">
            <a:off x="141982" y="6611022"/>
            <a:ext cx="16975336" cy="3421441"/>
          </a:xfrm>
          <a:prstGeom prst="rect">
            <a:avLst/>
          </a:prstGeom>
        </p:spPr>
        <p:txBody>
          <a:bodyPr anchor="t" rtlCol="false" tIns="0" lIns="0" bIns="0" rIns="0">
            <a:spAutoFit/>
          </a:bodyPr>
          <a:lstStyle/>
          <a:p>
            <a:pPr algn="l">
              <a:lnSpc>
                <a:spcPts val="4509"/>
              </a:lnSpc>
              <a:spcBef>
                <a:spcPct val="0"/>
              </a:spcBef>
            </a:pPr>
            <a:r>
              <a:rPr lang="en-US" sz="3220" spc="6">
                <a:solidFill>
                  <a:srgbClr val="FFFFFF"/>
                </a:solidFill>
                <a:latin typeface="Poppins"/>
                <a:ea typeface="Poppins"/>
                <a:cs typeface="Poppins"/>
                <a:sym typeface="Poppins"/>
              </a:rPr>
              <a:t>🔹 Broadcasting: tự mở rộng chiều → phép toán nhanh, ngắn, chính xác.</a:t>
            </a:r>
          </a:p>
          <a:p>
            <a:pPr algn="l">
              <a:lnSpc>
                <a:spcPts val="4509"/>
              </a:lnSpc>
              <a:spcBef>
                <a:spcPct val="0"/>
              </a:spcBef>
            </a:pPr>
            <a:r>
              <a:rPr lang="en-US" sz="3220" spc="6">
                <a:solidFill>
                  <a:srgbClr val="FFFFFF"/>
                </a:solidFill>
                <a:latin typeface="Poppins"/>
                <a:ea typeface="Poppins"/>
                <a:cs typeface="Poppins"/>
                <a:sym typeface="Poppins"/>
              </a:rPr>
              <a:t> 🔹 ufunc nâng cao: cung cấp công cụ xử lý mảng hiệu quả mà không cần vòng lặp.</a:t>
            </a:r>
          </a:p>
          <a:p>
            <a:pPr algn="l">
              <a:lnSpc>
                <a:spcPts val="4509"/>
              </a:lnSpc>
              <a:spcBef>
                <a:spcPct val="0"/>
              </a:spcBef>
            </a:pPr>
            <a:r>
              <a:rPr lang="en-US" sz="3220" spc="6">
                <a:solidFill>
                  <a:srgbClr val="FFFFFF"/>
                </a:solidFill>
                <a:latin typeface="Poppins"/>
                <a:ea typeface="Poppins"/>
                <a:cs typeface="Poppins"/>
                <a:sym typeface="Poppins"/>
              </a:rPr>
              <a:t> 🔹 Có thể tự tạo ufunc Python để mở rộng khả năng của NumPy.</a:t>
            </a:r>
          </a:p>
          <a:p>
            <a:pPr algn="l">
              <a:lnSpc>
                <a:spcPts val="4509"/>
              </a:lnSpc>
              <a:spcBef>
                <a:spcPct val="0"/>
              </a:spcBef>
            </a:pPr>
            <a:r>
              <a:rPr lang="en-US" sz="3220" spc="6">
                <a:solidFill>
                  <a:srgbClr val="FFFFFF"/>
                </a:solidFill>
                <a:latin typeface="Poppins"/>
                <a:ea typeface="Poppins"/>
                <a:cs typeface="Poppins"/>
                <a:sym typeface="Poppins"/>
              </a:rPr>
              <a:t> 🔹 Hiểu rõ broadcasting và ufu</a:t>
            </a:r>
            <a:r>
              <a:rPr lang="en-US" sz="3220" spc="6">
                <a:solidFill>
                  <a:srgbClr val="FFFFFF"/>
                </a:solidFill>
                <a:latin typeface="Poppins"/>
                <a:ea typeface="Poppins"/>
                <a:cs typeface="Poppins"/>
                <a:sym typeface="Poppins"/>
              </a:rPr>
              <a:t>nc giúp tối ưu hiệu năng cho các thuật toán khoa học dữ liệu.</a:t>
            </a:r>
          </a:p>
        </p:txBody>
      </p:sp>
    </p:spTree>
  </p:cSld>
  <p:clrMapOvr>
    <a:masterClrMapping/>
  </p:clrMapOvr>
</p:sld>
</file>

<file path=ppt/slides/slide87.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A.5 Structured and Record Arrays</a:t>
              </a:r>
            </a:p>
            <a:p>
              <a:pPr algn="ctr">
                <a:lnSpc>
                  <a:spcPts val="2100"/>
                </a:lnSpc>
              </a:pPr>
            </a:p>
          </p:txBody>
        </p:sp>
      </p:grpSp>
      <p:sp>
        <p:nvSpPr>
          <p:cNvPr name="TextBox 5" id="5"/>
          <p:cNvSpPr txBox="true"/>
          <p:nvPr/>
        </p:nvSpPr>
        <p:spPr>
          <a:xfrm rot="0">
            <a:off x="1442380" y="2736291"/>
            <a:ext cx="8930834"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Structured Arrays là gì?</a:t>
            </a:r>
          </a:p>
        </p:txBody>
      </p:sp>
      <p:sp>
        <p:nvSpPr>
          <p:cNvPr name="TextBox 6" id="6"/>
          <p:cNvSpPr txBox="true"/>
          <p:nvPr/>
        </p:nvSpPr>
        <p:spPr>
          <a:xfrm rot="0">
            <a:off x="1442380" y="3735842"/>
            <a:ext cx="15816920" cy="4968872"/>
          </a:xfrm>
          <a:prstGeom prst="rect">
            <a:avLst/>
          </a:prstGeom>
        </p:spPr>
        <p:txBody>
          <a:bodyPr anchor="t" rtlCol="false" tIns="0" lIns="0" bIns="0" rIns="0">
            <a:spAutoFit/>
          </a:bodyPr>
          <a:lstStyle/>
          <a:p>
            <a:pPr algn="l" marL="755672" indent="-377836" lvl="1">
              <a:lnSpc>
                <a:spcPts val="4900"/>
              </a:lnSpc>
              <a:buFont typeface="Arial"/>
              <a:buChar char="•"/>
            </a:pPr>
            <a:r>
              <a:rPr lang="en-US" sz="3500" spc="7">
                <a:solidFill>
                  <a:srgbClr val="FFFFFF"/>
                </a:solidFill>
                <a:latin typeface="Poppins"/>
                <a:ea typeface="Poppins"/>
                <a:cs typeface="Poppins"/>
                <a:sym typeface="Poppins"/>
              </a:rPr>
              <a:t>Khái niệm: Là một ndarray đặc biệt trong NumPy, cho phép lưu trữ các "bản ghi" (records) chứa nhiều trường (fields) với các kiểu dữ liệu kh</a:t>
            </a:r>
            <a:r>
              <a:rPr lang="en-US" sz="3500" spc="7">
                <a:solidFill>
                  <a:srgbClr val="FFFFFF"/>
                </a:solidFill>
                <a:latin typeface="Poppins"/>
                <a:ea typeface="Poppins"/>
                <a:cs typeface="Poppins"/>
                <a:sym typeface="Poppins"/>
              </a:rPr>
              <a:t>ác</a:t>
            </a:r>
            <a:r>
              <a:rPr lang="en-US" sz="3500" spc="7">
                <a:solidFill>
                  <a:srgbClr val="FFFFFF"/>
                </a:solidFill>
                <a:latin typeface="Poppins"/>
                <a:ea typeface="Poppins"/>
                <a:cs typeface="Poppins"/>
                <a:sym typeface="Poppins"/>
              </a:rPr>
              <a:t> nhau (heterogeneous).</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Tương đồng với:</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Một struct trong ngôn ngữ C.</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Một hàng (row) trong bảng SQL.</a:t>
            </a:r>
          </a:p>
          <a:p>
            <a:pPr algn="l" marL="755672" indent="-377836" lvl="1">
              <a:lnSpc>
                <a:spcPts val="4900"/>
              </a:lnSpc>
              <a:buFont typeface="Arial"/>
              <a:buChar char="•"/>
            </a:pPr>
            <a:r>
              <a:rPr lang="en-US" sz="3500" spc="7">
                <a:solidFill>
                  <a:srgbClr val="FFFFFF"/>
                </a:solidFill>
                <a:latin typeface="Poppins"/>
                <a:ea typeface="Poppins"/>
                <a:cs typeface="Poppins"/>
                <a:sym typeface="Poppins"/>
              </a:rPr>
              <a:t>Mục đích chính: B</a:t>
            </a:r>
            <a:r>
              <a:rPr lang="en-US" sz="3500" spc="7">
                <a:solidFill>
                  <a:srgbClr val="FFFFFF"/>
                </a:solidFill>
                <a:latin typeface="Poppins"/>
                <a:ea typeface="Poppins"/>
                <a:cs typeface="Poppins"/>
                <a:sym typeface="Poppins"/>
              </a:rPr>
              <a:t>iểu diễ</a:t>
            </a:r>
            <a:r>
              <a:rPr lang="en-US" sz="3500" spc="7">
                <a:solidFill>
                  <a:srgbClr val="FFFFFF"/>
                </a:solidFill>
                <a:latin typeface="Poppins"/>
                <a:ea typeface="Poppins"/>
                <a:cs typeface="Poppins"/>
                <a:sym typeface="Poppins"/>
              </a:rPr>
              <a:t>n dữ liệu dạng bảng trong cùng một khối bộ nhớ liên tục, tối ưu cho hiệu suất và xử lý nhị phân.</a:t>
            </a:r>
          </a:p>
        </p:txBody>
      </p:sp>
    </p:spTree>
  </p:cSld>
  <p:clrMapOvr>
    <a:masterClrMapping/>
  </p:clrMapOvr>
</p:sld>
</file>

<file path=ppt/slides/slide8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A.5 Structured and Record Arrays</a:t>
              </a:r>
            </a:p>
            <a:p>
              <a:pPr algn="ctr">
                <a:lnSpc>
                  <a:spcPts val="2100"/>
                </a:lnSpc>
              </a:pPr>
            </a:p>
          </p:txBody>
        </p:sp>
      </p:grpSp>
      <p:sp>
        <p:nvSpPr>
          <p:cNvPr name="TextBox 5" id="5"/>
          <p:cNvSpPr txBox="true"/>
          <p:nvPr/>
        </p:nvSpPr>
        <p:spPr>
          <a:xfrm rot="0">
            <a:off x="1347857" y="3381504"/>
            <a:ext cx="15592287" cy="4279935"/>
          </a:xfrm>
          <a:prstGeom prst="rect">
            <a:avLst/>
          </a:prstGeom>
        </p:spPr>
        <p:txBody>
          <a:bodyPr anchor="t" rtlCol="false" tIns="0" lIns="0" bIns="0" rIns="0">
            <a:spAutoFit/>
          </a:bodyPr>
          <a:lstStyle/>
          <a:p>
            <a:pPr algn="l">
              <a:lnSpc>
                <a:spcPts val="4830"/>
              </a:lnSpc>
            </a:pPr>
            <a:r>
              <a:rPr lang="en-US" sz="3450">
                <a:solidFill>
                  <a:srgbClr val="FFFFFF"/>
                </a:solidFill>
                <a:latin typeface="Poppins"/>
                <a:ea typeface="Poppins"/>
                <a:cs typeface="Poppins"/>
                <a:sym typeface="Poppins"/>
              </a:rPr>
              <a:t>   1. Dtype cơ bản: Mỗi bản ghi có các trường đơn giản.</a:t>
            </a:r>
          </a:p>
          <a:p>
            <a:pPr algn="l" marL="744939" indent="-372470" lvl="1">
              <a:lnSpc>
                <a:spcPts val="4830"/>
              </a:lnSpc>
              <a:buFont typeface="Arial"/>
              <a:buChar char="•"/>
            </a:pPr>
            <a:r>
              <a:rPr lang="en-US" sz="3450" spc="6">
                <a:solidFill>
                  <a:srgbClr val="FFFFFF"/>
                </a:solidFill>
                <a:latin typeface="Poppins"/>
                <a:ea typeface="Poppins"/>
                <a:cs typeface="Poppins"/>
                <a:sym typeface="Poppins"/>
              </a:rPr>
              <a:t>Truy cập toàn bộ một trường bằng tên: sarr['x'].</a:t>
            </a:r>
          </a:p>
          <a:p>
            <a:pPr algn="l">
              <a:lnSpc>
                <a:spcPts val="4830"/>
              </a:lnSpc>
            </a:pPr>
            <a:r>
              <a:rPr lang="en-US" sz="3450" spc="6">
                <a:solidFill>
                  <a:srgbClr val="FFFFFF"/>
                </a:solidFill>
                <a:latin typeface="Poppins"/>
                <a:ea typeface="Poppins"/>
                <a:cs typeface="Poppins"/>
                <a:sym typeface="Poppins"/>
              </a:rPr>
              <a:t>   2. Trường đa chiều (Multidimensional): Một trường có thể là một mảng, hữu ích cho việc lưu trữ vector </a:t>
            </a:r>
            <a:r>
              <a:rPr lang="en-US" sz="3450" spc="6">
                <a:solidFill>
                  <a:srgbClr val="FFFFFF"/>
                </a:solidFill>
                <a:latin typeface="Poppins"/>
                <a:ea typeface="Poppins"/>
                <a:cs typeface="Poppins"/>
                <a:sym typeface="Poppins"/>
              </a:rPr>
              <a:t>cố</a:t>
            </a:r>
            <a:r>
              <a:rPr lang="en-US" sz="3450" spc="6">
                <a:solidFill>
                  <a:srgbClr val="FFFFFF"/>
                </a:solidFill>
                <a:latin typeface="Poppins"/>
                <a:ea typeface="Poppins"/>
                <a:cs typeface="Poppins"/>
                <a:sym typeface="Poppins"/>
              </a:rPr>
              <a:t> định như tọa độ 3D.</a:t>
            </a:r>
          </a:p>
          <a:p>
            <a:pPr algn="l">
              <a:lnSpc>
                <a:spcPts val="4830"/>
              </a:lnSpc>
            </a:pPr>
            <a:r>
              <a:rPr lang="en-US" sz="3450" spc="6">
                <a:solidFill>
                  <a:srgbClr val="FFFFFF"/>
                </a:solidFill>
                <a:latin typeface="Poppins"/>
                <a:ea typeface="Poppins"/>
                <a:cs typeface="Poppins"/>
                <a:sym typeface="Poppins"/>
              </a:rPr>
              <a:t>   </a:t>
            </a:r>
            <a:r>
              <a:rPr lang="en-US" sz="3450" spc="6">
                <a:solidFill>
                  <a:srgbClr val="FFFFFF"/>
                </a:solidFill>
                <a:latin typeface="Poppins"/>
                <a:ea typeface="Poppins"/>
                <a:cs typeface="Poppins"/>
                <a:sym typeface="Poppins"/>
              </a:rPr>
              <a:t>3. Trường lồng nhau (Nested): Một trường có thể chứa một cấu trúc con, cho phép b</a:t>
            </a:r>
            <a:r>
              <a:rPr lang="en-US" sz="3450" spc="6">
                <a:solidFill>
                  <a:srgbClr val="FFFFFF"/>
                </a:solidFill>
                <a:latin typeface="Poppins"/>
                <a:ea typeface="Poppins"/>
                <a:cs typeface="Poppins"/>
                <a:sym typeface="Poppins"/>
              </a:rPr>
              <a:t>iểu diễ</a:t>
            </a:r>
            <a:r>
              <a:rPr lang="en-US" sz="3450" spc="6">
                <a:solidFill>
                  <a:srgbClr val="FFFFFF"/>
                </a:solidFill>
                <a:latin typeface="Poppins"/>
                <a:ea typeface="Poppins"/>
                <a:cs typeface="Poppins"/>
                <a:sym typeface="Poppins"/>
              </a:rPr>
              <a:t>n dữ liệu phức tạp dạng cây.</a:t>
            </a:r>
          </a:p>
          <a:p>
            <a:pPr algn="l" marL="744939" indent="-372470" lvl="1">
              <a:lnSpc>
                <a:spcPts val="4830"/>
              </a:lnSpc>
              <a:buFont typeface="Arial"/>
              <a:buChar char="•"/>
            </a:pPr>
            <a:r>
              <a:rPr lang="en-US" sz="3450" spc="6">
                <a:solidFill>
                  <a:srgbClr val="FFFFFF"/>
                </a:solidFill>
                <a:latin typeface="Poppins"/>
                <a:ea typeface="Poppins"/>
                <a:cs typeface="Poppins"/>
                <a:sym typeface="Poppins"/>
              </a:rPr>
              <a:t>Truy cập lồng nhau: data['x']['a'].</a:t>
            </a:r>
          </a:p>
        </p:txBody>
      </p:sp>
      <p:sp>
        <p:nvSpPr>
          <p:cNvPr name="Freeform 6" id="6"/>
          <p:cNvSpPr/>
          <p:nvPr/>
        </p:nvSpPr>
        <p:spPr>
          <a:xfrm flipH="false" flipV="false" rot="0">
            <a:off x="1884482" y="7817441"/>
            <a:ext cx="12154457" cy="1765822"/>
          </a:xfrm>
          <a:custGeom>
            <a:avLst/>
            <a:gdLst/>
            <a:ahLst/>
            <a:cxnLst/>
            <a:rect r="r" b="b" t="t" l="l"/>
            <a:pathLst>
              <a:path h="1765822" w="12154457">
                <a:moveTo>
                  <a:pt x="0" y="0"/>
                </a:moveTo>
                <a:lnTo>
                  <a:pt x="12154458" y="0"/>
                </a:lnTo>
                <a:lnTo>
                  <a:pt x="12154458" y="1765822"/>
                </a:lnTo>
                <a:lnTo>
                  <a:pt x="0" y="1765822"/>
                </a:lnTo>
                <a:lnTo>
                  <a:pt x="0" y="0"/>
                </a:lnTo>
                <a:close/>
              </a:path>
            </a:pathLst>
          </a:custGeom>
          <a:blipFill>
            <a:blip r:embed="rId2"/>
            <a:stretch>
              <a:fillRect l="0" t="-3774" r="0" b="-3774"/>
            </a:stretch>
          </a:blipFill>
        </p:spPr>
      </p:sp>
      <p:sp>
        <p:nvSpPr>
          <p:cNvPr name="TextBox 7" id="7"/>
          <p:cNvSpPr txBox="true"/>
          <p:nvPr/>
        </p:nvSpPr>
        <p:spPr>
          <a:xfrm rot="0">
            <a:off x="1442380" y="2736291"/>
            <a:ext cx="8930834"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Các loại và cách truy cập</a:t>
            </a:r>
          </a:p>
        </p:txBody>
      </p:sp>
    </p:spTree>
  </p:cSld>
  <p:clrMapOvr>
    <a:masterClrMapping/>
  </p:clrMapOvr>
</p:sld>
</file>

<file path=ppt/slides/slide89.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A.5 Structured and Record Arrays</a:t>
              </a:r>
            </a:p>
            <a:p>
              <a:pPr algn="ctr">
                <a:lnSpc>
                  <a:spcPts val="2100"/>
                </a:lnSpc>
              </a:pPr>
            </a:p>
          </p:txBody>
        </p:sp>
      </p:grpSp>
      <p:sp>
        <p:nvSpPr>
          <p:cNvPr name="TextBox 5" id="5"/>
          <p:cNvSpPr txBox="true"/>
          <p:nvPr/>
        </p:nvSpPr>
        <p:spPr>
          <a:xfrm rot="0">
            <a:off x="1588643" y="3400554"/>
            <a:ext cx="13553254" cy="5777791"/>
          </a:xfrm>
          <a:prstGeom prst="rect">
            <a:avLst/>
          </a:prstGeom>
        </p:spPr>
        <p:txBody>
          <a:bodyPr anchor="t" rtlCol="false" tIns="0" lIns="0" bIns="0" rIns="0">
            <a:spAutoFit/>
          </a:bodyPr>
          <a:lstStyle/>
          <a:p>
            <a:pPr algn="l">
              <a:lnSpc>
                <a:spcPts val="4198"/>
              </a:lnSpc>
            </a:pPr>
            <a:r>
              <a:rPr lang="en-US" sz="2999" b="true">
                <a:solidFill>
                  <a:srgbClr val="FFFFFF"/>
                </a:solidFill>
                <a:latin typeface="Poppins Bold"/>
                <a:ea typeface="Poppins Bold"/>
                <a:cs typeface="Poppins Bold"/>
                <a:sym typeface="Poppins Bold"/>
              </a:rPr>
              <a:t>Điểm mạnh vượt trội:</a:t>
            </a:r>
          </a:p>
          <a:p>
            <a:pPr algn="l" marL="647523" indent="-323761" lvl="1">
              <a:lnSpc>
                <a:spcPts val="4198"/>
              </a:lnSpc>
              <a:buFont typeface="Arial"/>
              <a:buChar char="•"/>
            </a:pPr>
            <a:r>
              <a:rPr lang="en-US" sz="2999">
                <a:solidFill>
                  <a:srgbClr val="FFFFFF"/>
                </a:solidFill>
                <a:latin typeface="Poppins"/>
                <a:ea typeface="Poppins"/>
                <a:cs typeface="Poppins"/>
                <a:sym typeface="Poppins"/>
              </a:rPr>
              <a:t>Hiệu suất cao: Dữ liệu lưu liên tục giúp đọc/ghi file nhị phân cực nhanh (.tofile(), .fromfile()).</a:t>
            </a:r>
          </a:p>
          <a:p>
            <a:pPr algn="l" marL="647523" indent="-323761" lvl="1">
              <a:lnSpc>
                <a:spcPts val="4198"/>
              </a:lnSpc>
              <a:buFont typeface="Arial"/>
              <a:buChar char="•"/>
            </a:pPr>
            <a:r>
              <a:rPr lang="en-US" sz="2999">
                <a:solidFill>
                  <a:srgbClr val="FFFFFF"/>
                </a:solidFill>
                <a:latin typeface="Poppins"/>
                <a:ea typeface="Poppins"/>
                <a:cs typeface="Poppins"/>
                <a:sym typeface="Poppins"/>
              </a:rPr>
              <a:t>Tương thích C/C++: Layout bộ nhớ giống struct trong C, cho phép chia sẻ dữ liệu trực tiếp mà không cần chuyển đổi.</a:t>
            </a:r>
          </a:p>
          <a:p>
            <a:pPr algn="l">
              <a:lnSpc>
                <a:spcPts val="4198"/>
              </a:lnSpc>
            </a:pPr>
            <a:r>
              <a:rPr lang="en-US" sz="2999" b="true">
                <a:solidFill>
                  <a:srgbClr val="FFFFFF"/>
                </a:solidFill>
                <a:latin typeface="Poppins Bold"/>
                <a:ea typeface="Poppins Bold"/>
                <a:cs typeface="Poppins Bold"/>
                <a:sym typeface="Poppins Bold"/>
              </a:rPr>
              <a:t>So sánh nhanh:</a:t>
            </a:r>
          </a:p>
          <a:p>
            <a:pPr algn="l" marL="647523" indent="-323761" lvl="1">
              <a:lnSpc>
                <a:spcPts val="4198"/>
              </a:lnSpc>
              <a:buFont typeface="Arial"/>
              <a:buChar char="•"/>
            </a:pPr>
            <a:r>
              <a:rPr lang="en-US" sz="2999">
                <a:solidFill>
                  <a:srgbClr val="FFFFFF"/>
                </a:solidFill>
                <a:latin typeface="Poppins"/>
                <a:ea typeface="Poppins"/>
                <a:cs typeface="Poppins"/>
                <a:sym typeface="Poppins"/>
              </a:rPr>
              <a:t>Structured Array: Là công cụ cấp thấp (low-level), tối ưu cho I/O nhị phân và các tác</a:t>
            </a:r>
            <a:r>
              <a:rPr lang="en-US" sz="2999">
                <a:solidFill>
                  <a:srgbClr val="FFFFFF"/>
                </a:solidFill>
                <a:latin typeface="Poppins"/>
                <a:ea typeface="Poppins"/>
                <a:cs typeface="Poppins"/>
                <a:sym typeface="Poppins"/>
              </a:rPr>
              <a:t> vụ cần hiệu</a:t>
            </a:r>
            <a:r>
              <a:rPr lang="en-US" sz="2999">
                <a:solidFill>
                  <a:srgbClr val="FFFFFF"/>
                </a:solidFill>
                <a:latin typeface="Poppins"/>
                <a:ea typeface="Poppins"/>
                <a:cs typeface="Poppins"/>
                <a:sym typeface="Poppins"/>
              </a:rPr>
              <a:t> năng bộ nhớ.</a:t>
            </a:r>
          </a:p>
          <a:p>
            <a:pPr algn="l" marL="647523" indent="-323761" lvl="1">
              <a:lnSpc>
                <a:spcPts val="4198"/>
              </a:lnSpc>
              <a:buFont typeface="Arial"/>
              <a:buChar char="•"/>
            </a:pPr>
            <a:r>
              <a:rPr lang="en-US" sz="2999">
                <a:solidFill>
                  <a:srgbClr val="FFFFFF"/>
                </a:solidFill>
                <a:latin typeface="Poppins"/>
                <a:ea typeface="Poppins"/>
                <a:cs typeface="Poppins"/>
                <a:sym typeface="Poppins"/>
              </a:rPr>
              <a:t>Pandas DataFrame: Là công cụ cấp cao (high-level), linh hoạt, mạnh mẽ cho các thao tác phân tích dữ liệu như groupby, join, merge.</a:t>
            </a:r>
          </a:p>
        </p:txBody>
      </p:sp>
      <p:sp>
        <p:nvSpPr>
          <p:cNvPr name="TextBox 6" id="6"/>
          <p:cNvSpPr txBox="true"/>
          <p:nvPr/>
        </p:nvSpPr>
        <p:spPr>
          <a:xfrm rot="0">
            <a:off x="1442380" y="2736291"/>
            <a:ext cx="8930834"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Ứng dụng &amp; So sánh với Pandas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028683" y="404679"/>
            <a:ext cx="16155029" cy="1571244"/>
            <a:chOff x="0" y="0"/>
            <a:chExt cx="4254822" cy="413826"/>
          </a:xfrm>
        </p:grpSpPr>
        <p:sp>
          <p:nvSpPr>
            <p:cNvPr name="Freeform 3" id="3"/>
            <p:cNvSpPr/>
            <p:nvPr/>
          </p:nvSpPr>
          <p:spPr>
            <a:xfrm flipH="false" flipV="false" rot="0">
              <a:off x="0" y="0"/>
              <a:ext cx="4254822" cy="413826"/>
            </a:xfrm>
            <a:custGeom>
              <a:avLst/>
              <a:gdLst/>
              <a:ahLst/>
              <a:cxnLst/>
              <a:rect r="r" b="b" t="t" l="l"/>
              <a:pathLst>
                <a:path h="413826" w="4254822">
                  <a:moveTo>
                    <a:pt x="47923" y="0"/>
                  </a:moveTo>
                  <a:lnTo>
                    <a:pt x="4206900" y="0"/>
                  </a:lnTo>
                  <a:cubicBezTo>
                    <a:pt x="4219609" y="0"/>
                    <a:pt x="4231799" y="5049"/>
                    <a:pt x="4240786" y="14036"/>
                  </a:cubicBezTo>
                  <a:cubicBezTo>
                    <a:pt x="4249774" y="23023"/>
                    <a:pt x="4254822" y="35213"/>
                    <a:pt x="4254822" y="47923"/>
                  </a:cubicBezTo>
                  <a:lnTo>
                    <a:pt x="4254822" y="365903"/>
                  </a:lnTo>
                  <a:cubicBezTo>
                    <a:pt x="4254822" y="378613"/>
                    <a:pt x="4249774" y="390802"/>
                    <a:pt x="4240786" y="399789"/>
                  </a:cubicBezTo>
                  <a:cubicBezTo>
                    <a:pt x="4231799" y="408777"/>
                    <a:pt x="4219609" y="413826"/>
                    <a:pt x="4206900" y="413826"/>
                  </a:cubicBezTo>
                  <a:lnTo>
                    <a:pt x="47923" y="413826"/>
                  </a:lnTo>
                  <a:cubicBezTo>
                    <a:pt x="35213" y="413826"/>
                    <a:pt x="23023" y="408777"/>
                    <a:pt x="14036" y="399789"/>
                  </a:cubicBezTo>
                  <a:cubicBezTo>
                    <a:pt x="5049" y="390802"/>
                    <a:pt x="0" y="378613"/>
                    <a:pt x="0" y="365903"/>
                  </a:cubicBezTo>
                  <a:lnTo>
                    <a:pt x="0" y="47923"/>
                  </a:lnTo>
                  <a:cubicBezTo>
                    <a:pt x="0" y="35213"/>
                    <a:pt x="5049" y="23023"/>
                    <a:pt x="14036" y="14036"/>
                  </a:cubicBezTo>
                  <a:cubicBezTo>
                    <a:pt x="23023" y="5049"/>
                    <a:pt x="35213" y="0"/>
                    <a:pt x="47923" y="0"/>
                  </a:cubicBezTo>
                  <a:close/>
                </a:path>
              </a:pathLst>
            </a:custGeom>
            <a:solidFill>
              <a:srgbClr val="00FFFF"/>
            </a:solidFill>
          </p:spPr>
        </p:sp>
        <p:sp>
          <p:nvSpPr>
            <p:cNvPr name="TextBox 4" id="4"/>
            <p:cNvSpPr txBox="true"/>
            <p:nvPr/>
          </p:nvSpPr>
          <p:spPr>
            <a:xfrm>
              <a:off x="0" y="-180975"/>
              <a:ext cx="4254822" cy="594801"/>
            </a:xfrm>
            <a:prstGeom prst="rect">
              <a:avLst/>
            </a:prstGeom>
          </p:spPr>
          <p:txBody>
            <a:bodyPr anchor="ctr" rtlCol="false" tIns="50800" lIns="50800" bIns="50800" rIns="50800"/>
            <a:lstStyle/>
            <a:p>
              <a:pPr algn="ctr">
                <a:lnSpc>
                  <a:spcPts val="8400"/>
                </a:lnSpc>
              </a:pPr>
              <a:r>
                <a:rPr lang="en-US" b="true" sz="6000" spc="12">
                  <a:solidFill>
                    <a:srgbClr val="000000"/>
                  </a:solidFill>
                  <a:latin typeface="Poppins Bold"/>
                  <a:ea typeface="Poppins Bold"/>
                  <a:cs typeface="Poppins Bold"/>
                  <a:sym typeface="Poppins Bold"/>
                </a:rPr>
                <a:t>3.1. Dataset 1 – Bitly Data from 1.USA.gov</a:t>
              </a:r>
            </a:p>
          </p:txBody>
        </p:sp>
      </p:grpSp>
      <p:sp>
        <p:nvSpPr>
          <p:cNvPr name="Freeform 5" id="5"/>
          <p:cNvSpPr/>
          <p:nvPr/>
        </p:nvSpPr>
        <p:spPr>
          <a:xfrm flipH="false" flipV="false" rot="8831280">
            <a:off x="-2149749" y="2740944"/>
            <a:ext cx="4001809" cy="4001809"/>
          </a:xfrm>
          <a:custGeom>
            <a:avLst/>
            <a:gdLst/>
            <a:ahLst/>
            <a:cxnLst/>
            <a:rect r="r" b="b" t="t" l="l"/>
            <a:pathLst>
              <a:path h="4001809" w="4001809">
                <a:moveTo>
                  <a:pt x="0" y="0"/>
                </a:moveTo>
                <a:lnTo>
                  <a:pt x="4001809" y="0"/>
                </a:lnTo>
                <a:lnTo>
                  <a:pt x="4001809" y="4001809"/>
                </a:lnTo>
                <a:lnTo>
                  <a:pt x="0" y="400180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681380"/>
            <a:ext cx="11137713" cy="638175"/>
          </a:xfrm>
          <a:prstGeom prst="rect">
            <a:avLst/>
          </a:prstGeom>
        </p:spPr>
        <p:txBody>
          <a:bodyPr anchor="t" rtlCol="false" tIns="0" lIns="0" bIns="0" rIns="0">
            <a:spAutoFit/>
          </a:bodyPr>
          <a:lstStyle/>
          <a:p>
            <a:pPr algn="just">
              <a:lnSpc>
                <a:spcPts val="4650"/>
              </a:lnSpc>
            </a:pPr>
            <a:r>
              <a:rPr lang="en-US" sz="5000">
                <a:solidFill>
                  <a:srgbClr val="00FFFF"/>
                </a:solidFill>
                <a:latin typeface="Zen Dots"/>
                <a:ea typeface="Zen Dots"/>
                <a:cs typeface="Zen Dots"/>
                <a:sym typeface="Zen Dots"/>
              </a:rPr>
              <a:t>3.1.3 KẾT QUẢ &amp; NHẬN XÉT</a:t>
            </a:r>
          </a:p>
        </p:txBody>
      </p:sp>
      <p:sp>
        <p:nvSpPr>
          <p:cNvPr name="AutoShape 7" id="7"/>
          <p:cNvSpPr/>
          <p:nvPr/>
        </p:nvSpPr>
        <p:spPr>
          <a:xfrm>
            <a:off x="990898" y="9666449"/>
            <a:ext cx="16230600" cy="19050"/>
          </a:xfrm>
          <a:prstGeom prst="line">
            <a:avLst/>
          </a:prstGeom>
          <a:ln cap="flat" w="19050">
            <a:solidFill>
              <a:srgbClr val="FFFFFF"/>
            </a:solidFill>
            <a:prstDash val="solid"/>
            <a:headEnd type="none" len="sm" w="sm"/>
            <a:tailEnd type="none" len="sm" w="sm"/>
          </a:ln>
        </p:spPr>
      </p:sp>
      <p:sp>
        <p:nvSpPr>
          <p:cNvPr name="Freeform 8" id="8"/>
          <p:cNvSpPr/>
          <p:nvPr/>
        </p:nvSpPr>
        <p:spPr>
          <a:xfrm flipH="false" flipV="false" rot="-1886788">
            <a:off x="16349986" y="3775189"/>
            <a:ext cx="4464076" cy="4464076"/>
          </a:xfrm>
          <a:custGeom>
            <a:avLst/>
            <a:gdLst/>
            <a:ahLst/>
            <a:cxnLst/>
            <a:rect r="r" b="b" t="t" l="l"/>
            <a:pathLst>
              <a:path h="4464076" w="4464076">
                <a:moveTo>
                  <a:pt x="0" y="0"/>
                </a:moveTo>
                <a:lnTo>
                  <a:pt x="4464076" y="0"/>
                </a:lnTo>
                <a:lnTo>
                  <a:pt x="4464076" y="4464076"/>
                </a:lnTo>
                <a:lnTo>
                  <a:pt x="0" y="44640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464879" y="3636489"/>
            <a:ext cx="18117145" cy="6029960"/>
          </a:xfrm>
          <a:prstGeom prst="rect">
            <a:avLst/>
          </a:prstGeom>
        </p:spPr>
        <p:txBody>
          <a:bodyPr anchor="t" rtlCol="false" tIns="0" lIns="0" bIns="0" rIns="0">
            <a:spAutoFit/>
          </a:bodyPr>
          <a:lstStyle/>
          <a:p>
            <a:pPr algn="just" marL="863599" indent="-431800" lvl="1">
              <a:lnSpc>
                <a:spcPts val="5319"/>
              </a:lnSpc>
              <a:buFont typeface="Arial"/>
              <a:buChar char="•"/>
            </a:pPr>
            <a:r>
              <a:rPr lang="en-US" sz="3999" spc="-111">
                <a:solidFill>
                  <a:srgbClr val="FFFFFF"/>
                </a:solidFill>
                <a:latin typeface="Poppins"/>
                <a:ea typeface="Poppins"/>
                <a:cs typeface="Poppins"/>
                <a:sym typeface="Poppins"/>
              </a:rPr>
              <a:t>Timezone (Top 10) — đếm &amp; % trên toàn bộ 3,440</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America/New_York: 1,251 (≈ 36.37%)</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America/Chicago: 400 (≈ 11.63%)</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America/Los_Angeles: 382 (≈ 11.10%)</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America/Denver: 191 (≈ 5.55%)</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Europe/London: 74 (≈ 2.15%)</a:t>
            </a:r>
          </a:p>
          <a:p>
            <a:pPr algn="just" marL="1727199" indent="-575733" lvl="2">
              <a:lnSpc>
                <a:spcPts val="5319"/>
              </a:lnSpc>
              <a:buFont typeface="Arial"/>
              <a:buChar char="⚬"/>
            </a:pPr>
            <a:r>
              <a:rPr lang="en-US" sz="3999" spc="-111">
                <a:solidFill>
                  <a:srgbClr val="FFFFFF"/>
                </a:solidFill>
                <a:latin typeface="Poppins"/>
                <a:ea typeface="Poppins"/>
                <a:cs typeface="Poppins"/>
                <a:sym typeface="Poppins"/>
              </a:rPr>
              <a:t>Asia/Tokyo: 37 (≈ 1.08%),</a:t>
            </a:r>
            <a:r>
              <a:rPr lang="en-US" sz="3999" spc="-111">
                <a:solidFill>
                  <a:srgbClr val="FFFFFF"/>
                </a:solidFill>
                <a:latin typeface="Poppins"/>
                <a:ea typeface="Poppins"/>
                <a:cs typeface="Poppins"/>
                <a:sym typeface="Poppins"/>
              </a:rPr>
              <a:t> Pacific/Honolulu: 36 (≈ 1.05%), Europe/Madrid: 35 (≈ 1.02%), America/Sao_Paulo: 33 (≈ 0.96%), Europe/Berlin: 28 (≈ 0.81%)</a:t>
            </a:r>
          </a:p>
        </p:txBody>
      </p:sp>
      <p:sp>
        <p:nvSpPr>
          <p:cNvPr name="TextBox 10" id="10"/>
          <p:cNvSpPr txBox="true"/>
          <p:nvPr/>
        </p:nvSpPr>
        <p:spPr>
          <a:xfrm rot="0">
            <a:off x="151911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9</a:t>
            </a:r>
          </a:p>
        </p:txBody>
      </p:sp>
    </p:spTree>
  </p:cSld>
  <p:clrMapOvr>
    <a:masterClrMapping/>
  </p:clrMapOvr>
</p:sld>
</file>

<file path=ppt/slides/slide90.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313239"/>
            <a:chOff x="0" y="0"/>
            <a:chExt cx="3925463" cy="345874"/>
          </a:xfrm>
        </p:grpSpPr>
        <p:sp>
          <p:nvSpPr>
            <p:cNvPr name="Freeform 3" id="3"/>
            <p:cNvSpPr/>
            <p:nvPr/>
          </p:nvSpPr>
          <p:spPr>
            <a:xfrm flipH="false" flipV="false" rot="0">
              <a:off x="0" y="0"/>
              <a:ext cx="3925463" cy="345874"/>
            </a:xfrm>
            <a:custGeom>
              <a:avLst/>
              <a:gdLst/>
              <a:ahLst/>
              <a:cxnLst/>
              <a:rect r="r" b="b" t="t" l="l"/>
              <a:pathLst>
                <a:path h="345874" w="3925463">
                  <a:moveTo>
                    <a:pt x="51944" y="0"/>
                  </a:moveTo>
                  <a:lnTo>
                    <a:pt x="3873520" y="0"/>
                  </a:lnTo>
                  <a:cubicBezTo>
                    <a:pt x="3887296" y="0"/>
                    <a:pt x="3900508" y="5473"/>
                    <a:pt x="3910250" y="15214"/>
                  </a:cubicBezTo>
                  <a:cubicBezTo>
                    <a:pt x="3919991" y="24955"/>
                    <a:pt x="3925463" y="38167"/>
                    <a:pt x="3925463" y="51944"/>
                  </a:cubicBezTo>
                  <a:lnTo>
                    <a:pt x="3925463" y="293930"/>
                  </a:lnTo>
                  <a:cubicBezTo>
                    <a:pt x="3925463" y="307706"/>
                    <a:pt x="3919991" y="320918"/>
                    <a:pt x="3910250" y="330660"/>
                  </a:cubicBezTo>
                  <a:cubicBezTo>
                    <a:pt x="3900508" y="340401"/>
                    <a:pt x="3887296" y="345874"/>
                    <a:pt x="3873520" y="345874"/>
                  </a:cubicBezTo>
                  <a:lnTo>
                    <a:pt x="51944" y="345874"/>
                  </a:lnTo>
                  <a:cubicBezTo>
                    <a:pt x="38167" y="345874"/>
                    <a:pt x="24955" y="340401"/>
                    <a:pt x="15214" y="330660"/>
                  </a:cubicBezTo>
                  <a:cubicBezTo>
                    <a:pt x="5473" y="320918"/>
                    <a:pt x="0" y="307706"/>
                    <a:pt x="0" y="293930"/>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07749"/>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A.6  More About Sorting</a:t>
              </a:r>
            </a:p>
            <a:p>
              <a:pPr algn="ctr">
                <a:lnSpc>
                  <a:spcPts val="2100"/>
                </a:lnSpc>
              </a:pPr>
            </a:p>
          </p:txBody>
        </p:sp>
      </p:grpSp>
      <p:sp>
        <p:nvSpPr>
          <p:cNvPr name="TextBox 5" id="5"/>
          <p:cNvSpPr txBox="true"/>
          <p:nvPr/>
        </p:nvSpPr>
        <p:spPr>
          <a:xfrm rot="0">
            <a:off x="1588643" y="3400554"/>
            <a:ext cx="13553254" cy="5762646"/>
          </a:xfrm>
          <a:prstGeom prst="rect">
            <a:avLst/>
          </a:prstGeom>
        </p:spPr>
        <p:txBody>
          <a:bodyPr anchor="t" rtlCol="false" tIns="0" lIns="0" bIns="0" rIns="0">
            <a:spAutoFit/>
          </a:bodyPr>
          <a:lstStyle/>
          <a:p>
            <a:pPr algn="l">
              <a:lnSpc>
                <a:spcPts val="4198"/>
              </a:lnSpc>
            </a:pPr>
            <a:r>
              <a:rPr lang="en-US" sz="2999" b="true">
                <a:solidFill>
                  <a:srgbClr val="FFFFFF"/>
                </a:solidFill>
                <a:latin typeface="Poppins Bold"/>
                <a:ea typeface="Poppins Bold"/>
                <a:cs typeface="Poppins Bold"/>
                <a:sym typeface="Poppins Bold"/>
              </a:rPr>
              <a:t>1. Sắp xếp tại chỗ (In-place): arr.sort()</a:t>
            </a:r>
          </a:p>
          <a:p>
            <a:pPr algn="l" marL="647524" indent="-323762" lvl="1">
              <a:lnSpc>
                <a:spcPts val="4198"/>
              </a:lnSpc>
              <a:buFont typeface="Arial"/>
              <a:buChar char="•"/>
            </a:pPr>
            <a:r>
              <a:rPr lang="en-US" sz="2999">
                <a:solidFill>
                  <a:srgbClr val="FFFFFF"/>
                </a:solidFill>
                <a:latin typeface="Poppins"/>
                <a:ea typeface="Poppins"/>
                <a:cs typeface="Poppins"/>
                <a:sym typeface="Poppins"/>
              </a:rPr>
              <a:t>Thay đổi trực tiếp mảng gốc, không tạo bản sao.</a:t>
            </a:r>
          </a:p>
          <a:p>
            <a:pPr algn="l" marL="647524" indent="-323762" lvl="1">
              <a:lnSpc>
                <a:spcPts val="4198"/>
              </a:lnSpc>
              <a:buFont typeface="Arial"/>
              <a:buChar char="•"/>
            </a:pPr>
            <a:r>
              <a:rPr lang="en-US" sz="2999">
                <a:solidFill>
                  <a:srgbClr val="FFFFFF"/>
                </a:solidFill>
                <a:latin typeface="Poppins"/>
                <a:ea typeface="Poppins"/>
                <a:cs typeface="Poppins"/>
                <a:sym typeface="Poppins"/>
              </a:rPr>
              <a:t>Ưu điểm:</a:t>
            </a:r>
            <a:r>
              <a:rPr lang="en-US" sz="2999">
                <a:solidFill>
                  <a:srgbClr val="FFFFFF"/>
                </a:solidFill>
                <a:latin typeface="Poppins"/>
                <a:ea typeface="Poppins"/>
                <a:cs typeface="Poppins"/>
                <a:sym typeface="Poppins"/>
              </a:rPr>
              <a:t> Nhanh và tiết kiệm bộ nhớ.</a:t>
            </a:r>
          </a:p>
          <a:p>
            <a:pPr algn="l">
              <a:lnSpc>
                <a:spcPts val="4198"/>
              </a:lnSpc>
            </a:pPr>
            <a:r>
              <a:rPr lang="en-US" sz="2999" b="true">
                <a:solidFill>
                  <a:srgbClr val="FFFFFF"/>
                </a:solidFill>
                <a:latin typeface="Poppins Bold"/>
                <a:ea typeface="Poppins Bold"/>
                <a:cs typeface="Poppins Bold"/>
                <a:sym typeface="Poppins Bold"/>
              </a:rPr>
              <a:t>2. Sắp xếp trả về bản sao: np.sort()</a:t>
            </a:r>
          </a:p>
          <a:p>
            <a:pPr algn="l" marL="647524" indent="-323762" lvl="1">
              <a:lnSpc>
                <a:spcPts val="4198"/>
              </a:lnSpc>
              <a:buFont typeface="Arial"/>
              <a:buChar char="•"/>
            </a:pPr>
            <a:r>
              <a:rPr lang="en-US" sz="2999">
                <a:solidFill>
                  <a:srgbClr val="FFFFFF"/>
                </a:solidFill>
                <a:latin typeface="Poppins"/>
                <a:ea typeface="Poppins"/>
                <a:cs typeface="Poppins"/>
                <a:sym typeface="Poppins"/>
              </a:rPr>
              <a:t>Tạo ra một mảng mới đã được sắp xếp, không ảnh hưởng mảng gốc.</a:t>
            </a:r>
          </a:p>
          <a:p>
            <a:pPr algn="l" marL="647524" indent="-323762" lvl="1">
              <a:lnSpc>
                <a:spcPts val="4198"/>
              </a:lnSpc>
              <a:buFont typeface="Arial"/>
              <a:buChar char="•"/>
            </a:pPr>
            <a:r>
              <a:rPr lang="en-US" sz="2999">
                <a:solidFill>
                  <a:srgbClr val="FFFFFF"/>
                </a:solidFill>
                <a:latin typeface="Poppins"/>
                <a:ea typeface="Poppins"/>
                <a:cs typeface="Poppins"/>
                <a:sym typeface="Poppins"/>
              </a:rPr>
              <a:t>Ch</a:t>
            </a:r>
            <a:r>
              <a:rPr lang="en-US" sz="2999">
                <a:solidFill>
                  <a:srgbClr val="FFFFFF"/>
                </a:solidFill>
                <a:latin typeface="Poppins"/>
                <a:ea typeface="Poppins"/>
                <a:cs typeface="Poppins"/>
                <a:sym typeface="Poppins"/>
              </a:rPr>
              <a:t>o phép sắp xếp theo hàng (axis=1) hoặc cột (axis=0).</a:t>
            </a:r>
          </a:p>
          <a:p>
            <a:pPr algn="l">
              <a:lnSpc>
                <a:spcPts val="4198"/>
              </a:lnSpc>
            </a:pPr>
            <a:r>
              <a:rPr lang="en-US" sz="2999" b="true">
                <a:solidFill>
                  <a:srgbClr val="FFFFFF"/>
                </a:solidFill>
                <a:latin typeface="Poppins Bold"/>
                <a:ea typeface="Poppins Bold"/>
                <a:cs typeface="Poppins Bold"/>
                <a:sym typeface="Poppins Bold"/>
              </a:rPr>
              <a:t>3. Sắp xếp gián tiếp: argsort()</a:t>
            </a:r>
          </a:p>
          <a:p>
            <a:pPr algn="l" marL="647524" indent="-323762" lvl="1">
              <a:lnSpc>
                <a:spcPts val="4198"/>
              </a:lnSpc>
              <a:buFont typeface="Arial"/>
              <a:buChar char="•"/>
            </a:pPr>
            <a:r>
              <a:rPr lang="en-US" sz="2999">
                <a:solidFill>
                  <a:srgbClr val="FFFFFF"/>
                </a:solidFill>
                <a:latin typeface="Poppins"/>
                <a:ea typeface="Poppins"/>
                <a:cs typeface="Poppins"/>
                <a:sym typeface="Poppins"/>
              </a:rPr>
              <a:t>Không trả về giá trị, mà trả</a:t>
            </a:r>
            <a:r>
              <a:rPr lang="en-US" sz="2999">
                <a:solidFill>
                  <a:srgbClr val="FFFFFF"/>
                </a:solidFill>
                <a:latin typeface="Poppins"/>
                <a:ea typeface="Poppins"/>
                <a:cs typeface="Poppins"/>
                <a:sym typeface="Poppins"/>
              </a:rPr>
              <a:t> về chỉ số (index)</a:t>
            </a:r>
            <a:r>
              <a:rPr lang="en-US" sz="2999">
                <a:solidFill>
                  <a:srgbClr val="FFFFFF"/>
                </a:solidFill>
                <a:latin typeface="Poppins"/>
                <a:ea typeface="Poppins"/>
                <a:cs typeface="Poppins"/>
                <a:sym typeface="Poppins"/>
              </a:rPr>
              <a:t> của các phần tử sau khi sắp xếp.</a:t>
            </a:r>
          </a:p>
          <a:p>
            <a:pPr algn="l" marL="647524" indent="-323762" lvl="1">
              <a:lnSpc>
                <a:spcPts val="4198"/>
              </a:lnSpc>
              <a:buFont typeface="Arial"/>
              <a:buChar char="•"/>
            </a:pPr>
            <a:r>
              <a:rPr lang="en-US" sz="2999">
                <a:solidFill>
                  <a:srgbClr val="FFFFFF"/>
                </a:solidFill>
                <a:latin typeface="Poppins"/>
                <a:ea typeface="Poppins"/>
                <a:cs typeface="Poppins"/>
                <a:sym typeface="Poppins"/>
              </a:rPr>
              <a:t>Hữu ích khi cần áp dụng cùng một thứ tự sắp xếp cho nhiều mảng khác nhau.</a:t>
            </a:r>
          </a:p>
        </p:txBody>
      </p:sp>
      <p:sp>
        <p:nvSpPr>
          <p:cNvPr name="TextBox 6" id="6"/>
          <p:cNvSpPr txBox="true"/>
          <p:nvPr/>
        </p:nvSpPr>
        <p:spPr>
          <a:xfrm rot="0">
            <a:off x="1588643" y="2273127"/>
            <a:ext cx="8930834"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Các phương pháp Sắp xếp chính :</a:t>
            </a:r>
          </a:p>
        </p:txBody>
      </p:sp>
    </p:spTree>
  </p:cSld>
  <p:clrMapOvr>
    <a:masterClrMapping/>
  </p:clrMapOvr>
</p:sld>
</file>

<file path=ppt/slides/slide91.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313239"/>
            <a:chOff x="0" y="0"/>
            <a:chExt cx="3925463" cy="345874"/>
          </a:xfrm>
        </p:grpSpPr>
        <p:sp>
          <p:nvSpPr>
            <p:cNvPr name="Freeform 3" id="3"/>
            <p:cNvSpPr/>
            <p:nvPr/>
          </p:nvSpPr>
          <p:spPr>
            <a:xfrm flipH="false" flipV="false" rot="0">
              <a:off x="0" y="0"/>
              <a:ext cx="3925463" cy="345874"/>
            </a:xfrm>
            <a:custGeom>
              <a:avLst/>
              <a:gdLst/>
              <a:ahLst/>
              <a:cxnLst/>
              <a:rect r="r" b="b" t="t" l="l"/>
              <a:pathLst>
                <a:path h="345874" w="3925463">
                  <a:moveTo>
                    <a:pt x="51944" y="0"/>
                  </a:moveTo>
                  <a:lnTo>
                    <a:pt x="3873520" y="0"/>
                  </a:lnTo>
                  <a:cubicBezTo>
                    <a:pt x="3887296" y="0"/>
                    <a:pt x="3900508" y="5473"/>
                    <a:pt x="3910250" y="15214"/>
                  </a:cubicBezTo>
                  <a:cubicBezTo>
                    <a:pt x="3919991" y="24955"/>
                    <a:pt x="3925463" y="38167"/>
                    <a:pt x="3925463" y="51944"/>
                  </a:cubicBezTo>
                  <a:lnTo>
                    <a:pt x="3925463" y="293930"/>
                  </a:lnTo>
                  <a:cubicBezTo>
                    <a:pt x="3925463" y="307706"/>
                    <a:pt x="3919991" y="320918"/>
                    <a:pt x="3910250" y="330660"/>
                  </a:cubicBezTo>
                  <a:cubicBezTo>
                    <a:pt x="3900508" y="340401"/>
                    <a:pt x="3887296" y="345874"/>
                    <a:pt x="3873520" y="345874"/>
                  </a:cubicBezTo>
                  <a:lnTo>
                    <a:pt x="51944" y="345874"/>
                  </a:lnTo>
                  <a:cubicBezTo>
                    <a:pt x="38167" y="345874"/>
                    <a:pt x="24955" y="340401"/>
                    <a:pt x="15214" y="330660"/>
                  </a:cubicBezTo>
                  <a:cubicBezTo>
                    <a:pt x="5473" y="320918"/>
                    <a:pt x="0" y="307706"/>
                    <a:pt x="0" y="293930"/>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07749"/>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A.6  More About Sorting</a:t>
              </a:r>
            </a:p>
            <a:p>
              <a:pPr algn="ctr">
                <a:lnSpc>
                  <a:spcPts val="2100"/>
                </a:lnSpc>
              </a:pPr>
            </a:p>
          </p:txBody>
        </p:sp>
      </p:grpSp>
      <p:sp>
        <p:nvSpPr>
          <p:cNvPr name="TextBox 5" id="5"/>
          <p:cNvSpPr txBox="true"/>
          <p:nvPr/>
        </p:nvSpPr>
        <p:spPr>
          <a:xfrm rot="0">
            <a:off x="1588643" y="3381504"/>
            <a:ext cx="14551391" cy="5130809"/>
          </a:xfrm>
          <a:prstGeom prst="rect">
            <a:avLst/>
          </a:prstGeom>
        </p:spPr>
        <p:txBody>
          <a:bodyPr anchor="t" rtlCol="false" tIns="0" lIns="0" bIns="0" rIns="0">
            <a:spAutoFit/>
          </a:bodyPr>
          <a:lstStyle/>
          <a:p>
            <a:pPr algn="l">
              <a:lnSpc>
                <a:spcPts val="4508"/>
              </a:lnSpc>
            </a:pPr>
            <a:r>
              <a:rPr lang="en-US" sz="3220" b="true">
                <a:solidFill>
                  <a:srgbClr val="FFFFFF"/>
                </a:solidFill>
                <a:latin typeface="Poppins Bold"/>
                <a:ea typeface="Poppins Bold"/>
                <a:cs typeface="Poppins Bold"/>
                <a:sym typeface="Poppins Bold"/>
              </a:rPr>
              <a:t>Tìm kiếm nhị phân: searchsorted() :</a:t>
            </a:r>
          </a:p>
          <a:p>
            <a:pPr algn="l" marL="695211" indent="-347605" lvl="1">
              <a:lnSpc>
                <a:spcPts val="4508"/>
              </a:lnSpc>
              <a:buFont typeface="Arial"/>
              <a:buChar char="•"/>
            </a:pPr>
            <a:r>
              <a:rPr lang="en-US" sz="3220">
                <a:solidFill>
                  <a:srgbClr val="FFFFFF"/>
                </a:solidFill>
                <a:latin typeface="Poppins"/>
                <a:ea typeface="Poppins"/>
                <a:cs typeface="Poppins"/>
                <a:sym typeface="Poppins"/>
              </a:rPr>
              <a:t>Hoạt</a:t>
            </a:r>
            <a:r>
              <a:rPr lang="en-US" sz="3220">
                <a:solidFill>
                  <a:srgbClr val="FFFFFF"/>
                </a:solidFill>
                <a:latin typeface="Poppins"/>
                <a:ea typeface="Poppins"/>
                <a:cs typeface="Poppins"/>
                <a:sym typeface="Poppins"/>
              </a:rPr>
              <a:t> động trên mảng đã sắp xếp, trả về chỉ số mà một phần tử mới có thể được</a:t>
            </a:r>
            <a:r>
              <a:rPr lang="en-US" sz="3220">
                <a:solidFill>
                  <a:srgbClr val="FFFFFF"/>
                </a:solidFill>
                <a:latin typeface="Poppins"/>
                <a:ea typeface="Poppins"/>
                <a:cs typeface="Poppins"/>
                <a:sym typeface="Poppins"/>
              </a:rPr>
              <a:t> chèn vào để duy trì thứ tự.</a:t>
            </a:r>
          </a:p>
          <a:p>
            <a:pPr algn="l">
              <a:lnSpc>
                <a:spcPts val="4508"/>
              </a:lnSpc>
            </a:pPr>
            <a:r>
              <a:rPr lang="en-US" sz="3220" b="true">
                <a:solidFill>
                  <a:srgbClr val="FFFFFF"/>
                </a:solidFill>
                <a:latin typeface="Poppins Bold"/>
                <a:ea typeface="Poppins Bold"/>
                <a:cs typeface="Poppins Bold"/>
                <a:sym typeface="Poppins Bold"/>
              </a:rPr>
              <a:t>Ứng</a:t>
            </a:r>
            <a:r>
              <a:rPr lang="en-US" sz="3220" b="true">
                <a:solidFill>
                  <a:srgbClr val="FFFFFF"/>
                </a:solidFill>
                <a:latin typeface="Poppins Bold"/>
                <a:ea typeface="Poppins Bold"/>
                <a:cs typeface="Poppins Bold"/>
                <a:sym typeface="Poppins Bold"/>
              </a:rPr>
              <a:t> dụng chính: Phân nhó</a:t>
            </a:r>
            <a:r>
              <a:rPr lang="en-US" sz="3220" b="true">
                <a:solidFill>
                  <a:srgbClr val="FFFFFF"/>
                </a:solidFill>
                <a:latin typeface="Poppins Bold"/>
                <a:ea typeface="Poppins Bold"/>
                <a:cs typeface="Poppins Bold"/>
                <a:sym typeface="Poppins Bold"/>
              </a:rPr>
              <a:t>m dữ</a:t>
            </a:r>
            <a:r>
              <a:rPr lang="en-US" sz="3220" b="true">
                <a:solidFill>
                  <a:srgbClr val="FFFFFF"/>
                </a:solidFill>
                <a:latin typeface="Poppins Bold"/>
                <a:ea typeface="Poppins Bold"/>
                <a:cs typeface="Poppins Bold"/>
                <a:sym typeface="Poppins Bold"/>
              </a:rPr>
              <a:t> liệu (Binning):</a:t>
            </a:r>
          </a:p>
          <a:p>
            <a:pPr algn="l" marL="695211" indent="-347605" lvl="1">
              <a:lnSpc>
                <a:spcPts val="4508"/>
              </a:lnSpc>
              <a:buFont typeface="Arial"/>
              <a:buChar char="•"/>
            </a:pPr>
            <a:r>
              <a:rPr lang="en-US" sz="3220">
                <a:solidFill>
                  <a:srgbClr val="FFFFFF"/>
                </a:solidFill>
                <a:latin typeface="Poppins"/>
                <a:ea typeface="Poppins"/>
                <a:cs typeface="Poppins"/>
                <a:sym typeface="Poppins"/>
              </a:rPr>
              <a:t>Kết hợp searchsorted() với pandas.groupby() để phân loại dữ liệu vào các khoảng giá trị một cách</a:t>
            </a:r>
            <a:r>
              <a:rPr lang="en-US" sz="3220">
                <a:solidFill>
                  <a:srgbClr val="FFFFFF"/>
                </a:solidFill>
                <a:latin typeface="Poppins"/>
                <a:ea typeface="Poppins"/>
                <a:cs typeface="Poppins"/>
                <a:sym typeface="Poppins"/>
              </a:rPr>
              <a:t> </a:t>
            </a:r>
            <a:r>
              <a:rPr lang="en-US" sz="3220">
                <a:solidFill>
                  <a:srgbClr val="FFFFFF"/>
                </a:solidFill>
                <a:latin typeface="Poppins"/>
                <a:ea typeface="Poppins"/>
                <a:cs typeface="Poppins"/>
                <a:sym typeface="Poppins"/>
              </a:rPr>
              <a:t>hiệu quả.</a:t>
            </a:r>
          </a:p>
          <a:p>
            <a:pPr algn="l">
              <a:lnSpc>
                <a:spcPts val="4508"/>
              </a:lnSpc>
            </a:pPr>
            <a:r>
              <a:rPr lang="en-US" sz="3220" b="true">
                <a:solidFill>
                  <a:srgbClr val="FFFFFF"/>
                </a:solidFill>
                <a:latin typeface="Poppins Bold"/>
                <a:ea typeface="Poppins Bold"/>
                <a:cs typeface="Poppins Bold"/>
                <a:sym typeface="Poppins Bold"/>
              </a:rPr>
              <a:t>Các bài toán thường gặp:</a:t>
            </a:r>
          </a:p>
          <a:p>
            <a:pPr algn="l" marL="695211" indent="-347605" lvl="1">
              <a:lnSpc>
                <a:spcPts val="4508"/>
              </a:lnSpc>
              <a:buFont typeface="Arial"/>
              <a:buChar char="•"/>
            </a:pPr>
            <a:r>
              <a:rPr lang="en-US" sz="3220">
                <a:solidFill>
                  <a:srgbClr val="FFFFFF"/>
                </a:solidFill>
                <a:latin typeface="Poppins"/>
                <a:ea typeface="Poppins"/>
                <a:cs typeface="Poppins"/>
                <a:sym typeface="Poppins"/>
              </a:rPr>
              <a:t>Khoa</a:t>
            </a:r>
            <a:r>
              <a:rPr lang="en-US" sz="3220">
                <a:solidFill>
                  <a:srgbClr val="FFFFFF"/>
                </a:solidFill>
                <a:latin typeface="Poppins"/>
                <a:ea typeface="Poppins"/>
                <a:cs typeface="Poppins"/>
                <a:sym typeface="Poppins"/>
              </a:rPr>
              <a:t> học dữ liệu:</a:t>
            </a:r>
            <a:r>
              <a:rPr lang="en-US" sz="3220">
                <a:solidFill>
                  <a:srgbClr val="FFFFFF"/>
                </a:solidFill>
                <a:latin typeface="Poppins"/>
                <a:ea typeface="Poppins"/>
                <a:cs typeface="Poppins"/>
                <a:sym typeface="Poppins"/>
              </a:rPr>
              <a:t> Chọn top-k sản phẩm, người dùng....</a:t>
            </a:r>
          </a:p>
          <a:p>
            <a:pPr algn="l" marL="695211" indent="-347605" lvl="1">
              <a:lnSpc>
                <a:spcPts val="4508"/>
              </a:lnSpc>
              <a:buFont typeface="Arial"/>
              <a:buChar char="•"/>
            </a:pPr>
            <a:r>
              <a:rPr lang="en-US" sz="3220">
                <a:solidFill>
                  <a:srgbClr val="FFFFFF"/>
                </a:solidFill>
                <a:latin typeface="Poppins"/>
                <a:ea typeface="Poppins"/>
                <a:cs typeface="Poppins"/>
                <a:sym typeface="Poppins"/>
              </a:rPr>
              <a:t>Xử lý dữ liệu lớn: Giảm chi phí tính toán khi chỉ cần các giá trị cực trị.</a:t>
            </a:r>
          </a:p>
        </p:txBody>
      </p:sp>
      <p:sp>
        <p:nvSpPr>
          <p:cNvPr name="TextBox 6" id="6"/>
          <p:cNvSpPr txBox="true"/>
          <p:nvPr/>
        </p:nvSpPr>
        <p:spPr>
          <a:xfrm rot="0">
            <a:off x="1588643" y="2273127"/>
            <a:ext cx="8930834"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Ứng dụng thực tế của Sắp xếp :</a:t>
            </a:r>
          </a:p>
        </p:txBody>
      </p:sp>
    </p:spTree>
  </p:cSld>
  <p:clrMapOvr>
    <a:masterClrMapping/>
  </p:clrMapOvr>
</p:sld>
</file>

<file path=ppt/slides/slide92.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313239"/>
            <a:chOff x="0" y="0"/>
            <a:chExt cx="3925463" cy="345874"/>
          </a:xfrm>
        </p:grpSpPr>
        <p:sp>
          <p:nvSpPr>
            <p:cNvPr name="Freeform 3" id="3"/>
            <p:cNvSpPr/>
            <p:nvPr/>
          </p:nvSpPr>
          <p:spPr>
            <a:xfrm flipH="false" flipV="false" rot="0">
              <a:off x="0" y="0"/>
              <a:ext cx="3925463" cy="345874"/>
            </a:xfrm>
            <a:custGeom>
              <a:avLst/>
              <a:gdLst/>
              <a:ahLst/>
              <a:cxnLst/>
              <a:rect r="r" b="b" t="t" l="l"/>
              <a:pathLst>
                <a:path h="345874" w="3925463">
                  <a:moveTo>
                    <a:pt x="51944" y="0"/>
                  </a:moveTo>
                  <a:lnTo>
                    <a:pt x="3873520" y="0"/>
                  </a:lnTo>
                  <a:cubicBezTo>
                    <a:pt x="3887296" y="0"/>
                    <a:pt x="3900508" y="5473"/>
                    <a:pt x="3910250" y="15214"/>
                  </a:cubicBezTo>
                  <a:cubicBezTo>
                    <a:pt x="3919991" y="24955"/>
                    <a:pt x="3925463" y="38167"/>
                    <a:pt x="3925463" y="51944"/>
                  </a:cubicBezTo>
                  <a:lnTo>
                    <a:pt x="3925463" y="293930"/>
                  </a:lnTo>
                  <a:cubicBezTo>
                    <a:pt x="3925463" y="307706"/>
                    <a:pt x="3919991" y="320918"/>
                    <a:pt x="3910250" y="330660"/>
                  </a:cubicBezTo>
                  <a:cubicBezTo>
                    <a:pt x="3900508" y="340401"/>
                    <a:pt x="3887296" y="345874"/>
                    <a:pt x="3873520" y="345874"/>
                  </a:cubicBezTo>
                  <a:lnTo>
                    <a:pt x="51944" y="345874"/>
                  </a:lnTo>
                  <a:cubicBezTo>
                    <a:pt x="38167" y="345874"/>
                    <a:pt x="24955" y="340401"/>
                    <a:pt x="15214" y="330660"/>
                  </a:cubicBezTo>
                  <a:cubicBezTo>
                    <a:pt x="5473" y="320918"/>
                    <a:pt x="0" y="307706"/>
                    <a:pt x="0" y="293930"/>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07749"/>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A.6  More About Sorting</a:t>
              </a:r>
            </a:p>
            <a:p>
              <a:pPr algn="ctr">
                <a:lnSpc>
                  <a:spcPts val="2100"/>
                </a:lnSpc>
              </a:pPr>
            </a:p>
          </p:txBody>
        </p:sp>
      </p:grpSp>
      <p:sp>
        <p:nvSpPr>
          <p:cNvPr name="TextBox 5" id="5"/>
          <p:cNvSpPr txBox="true"/>
          <p:nvPr/>
        </p:nvSpPr>
        <p:spPr>
          <a:xfrm rot="0">
            <a:off x="1588643" y="3391029"/>
            <a:ext cx="14381993" cy="5008063"/>
          </a:xfrm>
          <a:prstGeom prst="rect">
            <a:avLst/>
          </a:prstGeom>
        </p:spPr>
        <p:txBody>
          <a:bodyPr anchor="t" rtlCol="false" tIns="0" lIns="0" bIns="0" rIns="0">
            <a:spAutoFit/>
          </a:bodyPr>
          <a:lstStyle/>
          <a:p>
            <a:pPr algn="l">
              <a:lnSpc>
                <a:spcPts val="4455"/>
              </a:lnSpc>
            </a:pPr>
            <a:r>
              <a:rPr lang="en-US" sz="3182" b="true">
                <a:solidFill>
                  <a:srgbClr val="FFFFFF"/>
                </a:solidFill>
                <a:latin typeface="Poppins Bold"/>
                <a:ea typeface="Poppins Bold"/>
                <a:cs typeface="Poppins Bold"/>
                <a:sym typeface="Poppins Bold"/>
              </a:rPr>
              <a:t>Sắp xếp nhiều khóa: lexsort() :</a:t>
            </a:r>
          </a:p>
          <a:p>
            <a:pPr algn="l" marL="687118" indent="-343559" lvl="1">
              <a:lnSpc>
                <a:spcPts val="4455"/>
              </a:lnSpc>
              <a:buFont typeface="Arial"/>
              <a:buChar char="•"/>
            </a:pPr>
            <a:r>
              <a:rPr lang="en-US" sz="3182">
                <a:solidFill>
                  <a:srgbClr val="FFFFFF"/>
                </a:solidFill>
                <a:latin typeface="Poppins"/>
                <a:ea typeface="Poppins"/>
                <a:cs typeface="Poppins"/>
                <a:sym typeface="Poppins"/>
              </a:rPr>
              <a:t>Hoạt</a:t>
            </a:r>
            <a:r>
              <a:rPr lang="en-US" sz="3182">
                <a:solidFill>
                  <a:srgbClr val="FFFFFF"/>
                </a:solidFill>
                <a:latin typeface="Poppins"/>
                <a:ea typeface="Poppins"/>
                <a:cs typeface="Poppins"/>
                <a:sym typeface="Poppins"/>
              </a:rPr>
              <a:t> động như ORDER BY trong SQL, sắp xếp dựa trên một chuỗi các</a:t>
            </a:r>
            <a:r>
              <a:rPr lang="en-US" sz="3182">
                <a:solidFill>
                  <a:srgbClr val="FFFFFF"/>
                </a:solidFill>
                <a:latin typeface="Poppins"/>
                <a:ea typeface="Poppins"/>
                <a:cs typeface="Poppins"/>
                <a:sym typeface="Poppins"/>
              </a:rPr>
              <a:t> khóa theo thứ tự ưu tiên.</a:t>
            </a:r>
          </a:p>
          <a:p>
            <a:pPr algn="l">
              <a:lnSpc>
                <a:spcPts val="4455"/>
              </a:lnSpc>
            </a:pPr>
            <a:r>
              <a:rPr lang="en-US" sz="3182" b="true">
                <a:solidFill>
                  <a:srgbClr val="FFFFFF"/>
                </a:solidFill>
                <a:latin typeface="Poppins Bold"/>
                <a:ea typeface="Poppins Bold"/>
                <a:cs typeface="Poppins Bold"/>
                <a:sym typeface="Poppins Bold"/>
              </a:rPr>
              <a:t>Sắp xếp ổn định: kind='mergesort' :</a:t>
            </a:r>
          </a:p>
          <a:p>
            <a:pPr algn="l" marL="687118" indent="-343559" lvl="1">
              <a:lnSpc>
                <a:spcPts val="4455"/>
              </a:lnSpc>
              <a:buFont typeface="Arial"/>
              <a:buChar char="•"/>
            </a:pPr>
            <a:r>
              <a:rPr lang="en-US" sz="3182">
                <a:solidFill>
                  <a:srgbClr val="FFFFFF"/>
                </a:solidFill>
                <a:latin typeface="Poppins"/>
                <a:ea typeface="Poppins"/>
                <a:cs typeface="Poppins"/>
                <a:sym typeface="Poppins"/>
              </a:rPr>
              <a:t>Đảm bả</a:t>
            </a:r>
            <a:r>
              <a:rPr lang="en-US" sz="3182">
                <a:solidFill>
                  <a:srgbClr val="FFFFFF"/>
                </a:solidFill>
                <a:latin typeface="Poppins"/>
                <a:ea typeface="Poppins"/>
                <a:cs typeface="Poppins"/>
                <a:sym typeface="Poppins"/>
              </a:rPr>
              <a:t>o các phần tử có giá trị bằng nhau sẽ giữ nguyên thứ tự tương đối ban đầu của chúng.</a:t>
            </a:r>
          </a:p>
          <a:p>
            <a:pPr algn="l">
              <a:lnSpc>
                <a:spcPts val="4455"/>
              </a:lnSpc>
            </a:pPr>
            <a:r>
              <a:rPr lang="en-US" sz="3182" b="true">
                <a:solidFill>
                  <a:srgbClr val="FFFFFF"/>
                </a:solidFill>
                <a:latin typeface="Poppins Bold"/>
                <a:ea typeface="Poppins Bold"/>
                <a:cs typeface="Poppins Bold"/>
                <a:sym typeface="Poppins Bold"/>
              </a:rPr>
              <a:t>Sắp xếp một phần: partition() :</a:t>
            </a:r>
          </a:p>
          <a:p>
            <a:pPr algn="l" marL="687118" indent="-343559" lvl="1">
              <a:lnSpc>
                <a:spcPts val="4455"/>
              </a:lnSpc>
              <a:buFont typeface="Arial"/>
              <a:buChar char="•"/>
            </a:pPr>
            <a:r>
              <a:rPr lang="en-US" sz="3182">
                <a:solidFill>
                  <a:srgbClr val="FFFFFF"/>
                </a:solidFill>
                <a:latin typeface="Poppins"/>
                <a:ea typeface="Poppins"/>
                <a:cs typeface="Poppins"/>
                <a:sym typeface="Poppins"/>
              </a:rPr>
              <a:t>Rất </a:t>
            </a:r>
            <a:r>
              <a:rPr lang="en-US" sz="3182">
                <a:solidFill>
                  <a:srgbClr val="FFFFFF"/>
                </a:solidFill>
                <a:latin typeface="Poppins"/>
                <a:ea typeface="Poppins"/>
                <a:cs typeface="Poppins"/>
                <a:sym typeface="Poppins"/>
              </a:rPr>
              <a:t>hiệu quả cho bài toán tìm "top-k"</a:t>
            </a:r>
            <a:r>
              <a:rPr lang="en-US" sz="3182">
                <a:solidFill>
                  <a:srgbClr val="FFFFFF"/>
                </a:solidFill>
                <a:latin typeface="Poppins"/>
                <a:ea typeface="Poppins"/>
                <a:cs typeface="Poppins"/>
                <a:sym typeface="Poppins"/>
              </a:rPr>
              <a:t> (ví dụ:</a:t>
            </a:r>
            <a:r>
              <a:rPr lang="en-US" sz="3182">
                <a:solidFill>
                  <a:srgbClr val="FFFFFF"/>
                </a:solidFill>
                <a:latin typeface="Poppins"/>
                <a:ea typeface="Poppins"/>
                <a:cs typeface="Poppins"/>
                <a:sym typeface="Poppins"/>
              </a:rPr>
              <a:t> tìm 5 giá trị lớn nhất) mà không cần sắp xếp toàn bộ mảng.</a:t>
            </a:r>
          </a:p>
        </p:txBody>
      </p:sp>
      <p:sp>
        <p:nvSpPr>
          <p:cNvPr name="TextBox 6" id="6"/>
          <p:cNvSpPr txBox="true"/>
          <p:nvPr/>
        </p:nvSpPr>
        <p:spPr>
          <a:xfrm rot="0">
            <a:off x="1588643" y="2273127"/>
            <a:ext cx="8930834"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Các kỹ thuật Sắp xếp nâng cao :</a:t>
            </a:r>
          </a:p>
        </p:txBody>
      </p:sp>
    </p:spTree>
  </p:cSld>
  <p:clrMapOvr>
    <a:masterClrMapping/>
  </p:clrMapOvr>
</p:sld>
</file>

<file path=ppt/slides/slide93.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235540" y="726333"/>
            <a:ext cx="14904494" cy="1534467"/>
            <a:chOff x="0" y="0"/>
            <a:chExt cx="3925463" cy="404140"/>
          </a:xfrm>
        </p:grpSpPr>
        <p:sp>
          <p:nvSpPr>
            <p:cNvPr name="Freeform 3" id="3"/>
            <p:cNvSpPr/>
            <p:nvPr/>
          </p:nvSpPr>
          <p:spPr>
            <a:xfrm flipH="false" flipV="false" rot="0">
              <a:off x="0" y="0"/>
              <a:ext cx="3925463" cy="404140"/>
            </a:xfrm>
            <a:custGeom>
              <a:avLst/>
              <a:gdLst/>
              <a:ahLst/>
              <a:cxnLst/>
              <a:rect r="r" b="b" t="t" l="l"/>
              <a:pathLst>
                <a:path h="404140" w="3925463">
                  <a:moveTo>
                    <a:pt x="51944" y="0"/>
                  </a:moveTo>
                  <a:lnTo>
                    <a:pt x="3873520" y="0"/>
                  </a:lnTo>
                  <a:cubicBezTo>
                    <a:pt x="3887296" y="0"/>
                    <a:pt x="3900508" y="5473"/>
                    <a:pt x="3910250" y="15214"/>
                  </a:cubicBezTo>
                  <a:cubicBezTo>
                    <a:pt x="3919991" y="24955"/>
                    <a:pt x="3925463" y="38167"/>
                    <a:pt x="3925463" y="51944"/>
                  </a:cubicBezTo>
                  <a:lnTo>
                    <a:pt x="3925463" y="352196"/>
                  </a:lnTo>
                  <a:cubicBezTo>
                    <a:pt x="3925463" y="365972"/>
                    <a:pt x="3919991" y="379184"/>
                    <a:pt x="3910250" y="388926"/>
                  </a:cubicBezTo>
                  <a:cubicBezTo>
                    <a:pt x="3900508" y="398667"/>
                    <a:pt x="3887296" y="404140"/>
                    <a:pt x="3873520" y="404140"/>
                  </a:cubicBezTo>
                  <a:lnTo>
                    <a:pt x="51944" y="404140"/>
                  </a:lnTo>
                  <a:cubicBezTo>
                    <a:pt x="38167" y="404140"/>
                    <a:pt x="24955" y="398667"/>
                    <a:pt x="15214" y="388926"/>
                  </a:cubicBezTo>
                  <a:cubicBezTo>
                    <a:pt x="5473" y="379184"/>
                    <a:pt x="0" y="365972"/>
                    <a:pt x="0" y="352196"/>
                  </a:cubicBezTo>
                  <a:lnTo>
                    <a:pt x="0" y="51944"/>
                  </a:lnTo>
                  <a:cubicBezTo>
                    <a:pt x="0" y="38167"/>
                    <a:pt x="5473" y="24955"/>
                    <a:pt x="15214" y="15214"/>
                  </a:cubicBezTo>
                  <a:cubicBezTo>
                    <a:pt x="24955" y="5473"/>
                    <a:pt x="38167" y="0"/>
                    <a:pt x="51944" y="0"/>
                  </a:cubicBezTo>
                  <a:close/>
                </a:path>
              </a:pathLst>
            </a:custGeom>
            <a:solidFill>
              <a:srgbClr val="00FFFF"/>
            </a:solidFill>
          </p:spPr>
        </p:sp>
        <p:sp>
          <p:nvSpPr>
            <p:cNvPr name="TextBox 4" id="4"/>
            <p:cNvSpPr txBox="true"/>
            <p:nvPr/>
          </p:nvSpPr>
          <p:spPr>
            <a:xfrm>
              <a:off x="0" y="238125"/>
              <a:ext cx="3925463" cy="166015"/>
            </a:xfrm>
            <a:prstGeom prst="rect">
              <a:avLst/>
            </a:prstGeom>
          </p:spPr>
          <p:txBody>
            <a:bodyPr anchor="ctr" rtlCol="false" tIns="0" lIns="0" bIns="0" rIns="0"/>
            <a:lstStyle/>
            <a:p>
              <a:pPr algn="ctr">
                <a:lnSpc>
                  <a:spcPts val="2100"/>
                </a:lnSpc>
              </a:pPr>
              <a:r>
                <a:rPr lang="en-US" sz="4200" b="true">
                  <a:solidFill>
                    <a:srgbClr val="000000"/>
                  </a:solidFill>
                  <a:latin typeface="Poppins Bold"/>
                  <a:ea typeface="Poppins Bold"/>
                  <a:cs typeface="Poppins Bold"/>
                  <a:sym typeface="Poppins Bold"/>
                </a:rPr>
                <a:t>A.7 Writing Fast NumPy Functions with Numba</a:t>
              </a:r>
            </a:p>
            <a:p>
              <a:pPr algn="ctr">
                <a:lnSpc>
                  <a:spcPts val="2100"/>
                </a:lnSpc>
              </a:pPr>
            </a:p>
          </p:txBody>
        </p:sp>
      </p:grpSp>
      <p:sp>
        <p:nvSpPr>
          <p:cNvPr name="TextBox 5" id="5"/>
          <p:cNvSpPr txBox="true"/>
          <p:nvPr/>
        </p:nvSpPr>
        <p:spPr>
          <a:xfrm rot="0">
            <a:off x="8974766" y="4750679"/>
            <a:ext cx="6787361" cy="4878761"/>
          </a:xfrm>
          <a:prstGeom prst="rect">
            <a:avLst/>
          </a:prstGeom>
        </p:spPr>
        <p:txBody>
          <a:bodyPr anchor="t" rtlCol="false" tIns="0" lIns="0" bIns="0" rIns="0">
            <a:spAutoFit/>
          </a:bodyPr>
          <a:lstStyle/>
          <a:p>
            <a:pPr algn="l">
              <a:lnSpc>
                <a:spcPts val="5400"/>
              </a:lnSpc>
            </a:pPr>
            <a:r>
              <a:rPr lang="en-US" sz="3857" spc="7">
                <a:solidFill>
                  <a:srgbClr val="FFFFFF"/>
                </a:solidFill>
                <a:latin typeface="Poppins"/>
                <a:ea typeface="Poppins"/>
                <a:cs typeface="Poppins"/>
                <a:sym typeface="Poppins"/>
              </a:rPr>
              <a:t>def</a:t>
            </a:r>
            <a:r>
              <a:rPr lang="en-US" sz="3857" spc="7">
                <a:solidFill>
                  <a:srgbClr val="FFFFFF"/>
                </a:solidFill>
                <a:latin typeface="Poppins"/>
                <a:ea typeface="Poppins"/>
                <a:cs typeface="Poppins"/>
                <a:sym typeface="Poppins"/>
              </a:rPr>
              <a:t> mea</a:t>
            </a:r>
            <a:r>
              <a:rPr lang="en-US" sz="3857" spc="7">
                <a:solidFill>
                  <a:srgbClr val="FFFFFF"/>
                </a:solidFill>
                <a:latin typeface="Poppins"/>
                <a:ea typeface="Poppins"/>
                <a:cs typeface="Poppins"/>
                <a:sym typeface="Poppins"/>
              </a:rPr>
              <a:t>n_distance(x, y):</a:t>
            </a:r>
          </a:p>
          <a:p>
            <a:pPr algn="l">
              <a:lnSpc>
                <a:spcPts val="5400"/>
              </a:lnSpc>
            </a:pPr>
            <a:r>
              <a:rPr lang="en-US" sz="3857" spc="7">
                <a:solidFill>
                  <a:srgbClr val="FFFFFF"/>
                </a:solidFill>
                <a:latin typeface="Poppins"/>
                <a:ea typeface="Poppins"/>
                <a:cs typeface="Poppins"/>
                <a:sym typeface="Poppins"/>
              </a:rPr>
              <a:t>  nx = len(x)</a:t>
            </a:r>
          </a:p>
          <a:p>
            <a:pPr algn="l">
              <a:lnSpc>
                <a:spcPts val="5400"/>
              </a:lnSpc>
            </a:pPr>
            <a:r>
              <a:rPr lang="en-US" sz="3857" spc="7">
                <a:solidFill>
                  <a:srgbClr val="FFFFFF"/>
                </a:solidFill>
                <a:latin typeface="Poppins"/>
                <a:ea typeface="Poppins"/>
                <a:cs typeface="Poppins"/>
                <a:sym typeface="Poppins"/>
              </a:rPr>
              <a:t>  result = 0.0</a:t>
            </a:r>
          </a:p>
          <a:p>
            <a:pPr algn="l">
              <a:lnSpc>
                <a:spcPts val="5400"/>
              </a:lnSpc>
            </a:pPr>
            <a:r>
              <a:rPr lang="en-US" sz="3857" spc="7">
                <a:solidFill>
                  <a:srgbClr val="FFFFFF"/>
                </a:solidFill>
                <a:latin typeface="Poppins"/>
                <a:ea typeface="Poppins"/>
                <a:cs typeface="Poppins"/>
                <a:sym typeface="Poppins"/>
              </a:rPr>
              <a:t>  count = 0</a:t>
            </a:r>
          </a:p>
          <a:p>
            <a:pPr algn="l">
              <a:lnSpc>
                <a:spcPts val="5400"/>
              </a:lnSpc>
              <a:spcBef>
                <a:spcPct val="0"/>
              </a:spcBef>
            </a:pPr>
            <a:r>
              <a:rPr lang="en-US" sz="3857" spc="7">
                <a:solidFill>
                  <a:srgbClr val="FFFFFF"/>
                </a:solidFill>
                <a:latin typeface="Poppins"/>
                <a:ea typeface="Poppins"/>
                <a:cs typeface="Poppins"/>
                <a:sym typeface="Poppins"/>
              </a:rPr>
              <a:t>  for i in ran</a:t>
            </a:r>
            <a:r>
              <a:rPr lang="en-US" sz="3857" spc="7">
                <a:solidFill>
                  <a:srgbClr val="FFFFFF"/>
                </a:solidFill>
                <a:latin typeface="Poppins"/>
                <a:ea typeface="Poppins"/>
                <a:cs typeface="Poppins"/>
                <a:sym typeface="Poppins"/>
              </a:rPr>
              <a:t>g</a:t>
            </a:r>
            <a:r>
              <a:rPr lang="en-US" sz="3857" spc="7">
                <a:solidFill>
                  <a:srgbClr val="FFFFFF"/>
                </a:solidFill>
                <a:latin typeface="Poppins"/>
                <a:ea typeface="Poppins"/>
                <a:cs typeface="Poppins"/>
                <a:sym typeface="Poppins"/>
              </a:rPr>
              <a:t>e(</a:t>
            </a:r>
            <a:r>
              <a:rPr lang="en-US" sz="3857" spc="7">
                <a:solidFill>
                  <a:srgbClr val="FFFFFF"/>
                </a:solidFill>
                <a:latin typeface="Poppins"/>
                <a:ea typeface="Poppins"/>
                <a:cs typeface="Poppins"/>
                <a:sym typeface="Poppins"/>
              </a:rPr>
              <a:t>nx</a:t>
            </a:r>
            <a:r>
              <a:rPr lang="en-US" sz="3857" spc="7">
                <a:solidFill>
                  <a:srgbClr val="FFFFFF"/>
                </a:solidFill>
                <a:latin typeface="Poppins"/>
                <a:ea typeface="Poppins"/>
                <a:cs typeface="Poppins"/>
                <a:sym typeface="Poppins"/>
              </a:rPr>
              <a:t>):</a:t>
            </a:r>
          </a:p>
          <a:p>
            <a:pPr algn="l">
              <a:lnSpc>
                <a:spcPts val="5400"/>
              </a:lnSpc>
              <a:spcBef>
                <a:spcPct val="0"/>
              </a:spcBef>
            </a:pPr>
            <a:r>
              <a:rPr lang="en-US" sz="3857" spc="7">
                <a:solidFill>
                  <a:srgbClr val="FFFFFF"/>
                </a:solidFill>
                <a:latin typeface="Poppins"/>
                <a:ea typeface="Poppins"/>
                <a:cs typeface="Poppins"/>
                <a:sym typeface="Poppins"/>
              </a:rPr>
              <a:t>    </a:t>
            </a:r>
            <a:r>
              <a:rPr lang="en-US" sz="3857" spc="7">
                <a:solidFill>
                  <a:srgbClr val="FFFFFF"/>
                </a:solidFill>
                <a:latin typeface="Poppins"/>
                <a:ea typeface="Poppins"/>
                <a:cs typeface="Poppins"/>
                <a:sym typeface="Poppins"/>
              </a:rPr>
              <a:t>result += x[i] - y[i]</a:t>
            </a:r>
          </a:p>
          <a:p>
            <a:pPr algn="l">
              <a:lnSpc>
                <a:spcPts val="5400"/>
              </a:lnSpc>
              <a:spcBef>
                <a:spcPct val="0"/>
              </a:spcBef>
            </a:pPr>
            <a:r>
              <a:rPr lang="en-US" sz="3857" spc="7">
                <a:solidFill>
                  <a:srgbClr val="FFFFFF"/>
                </a:solidFill>
                <a:latin typeface="Poppins"/>
                <a:ea typeface="Poppins"/>
                <a:cs typeface="Poppins"/>
                <a:sym typeface="Poppins"/>
              </a:rPr>
              <a:t>    count += 1</a:t>
            </a:r>
          </a:p>
          <a:p>
            <a:pPr algn="l">
              <a:lnSpc>
                <a:spcPts val="115"/>
              </a:lnSpc>
              <a:spcBef>
                <a:spcPct val="0"/>
              </a:spcBef>
            </a:pPr>
            <a:r>
              <a:rPr lang="en-US" sz="100" spc="0">
                <a:solidFill>
                  <a:srgbClr val="FFFFFF"/>
                </a:solidFill>
                <a:latin typeface="Poppins"/>
                <a:ea typeface="Poppins"/>
                <a:cs typeface="Poppins"/>
                <a:sym typeface="Poppins"/>
              </a:rPr>
              <a:t>    return</a:t>
            </a:r>
            <a:r>
              <a:rPr lang="en-US" sz="100" spc="0">
                <a:solidFill>
                  <a:srgbClr val="FFFFFF"/>
                </a:solidFill>
                <a:latin typeface="Poppins"/>
                <a:ea typeface="Poppins"/>
                <a:cs typeface="Poppins"/>
                <a:sym typeface="Poppins"/>
              </a:rPr>
              <a:t> result / count</a:t>
            </a:r>
          </a:p>
        </p:txBody>
      </p:sp>
      <p:sp>
        <p:nvSpPr>
          <p:cNvPr name="TextBox 6" id="6"/>
          <p:cNvSpPr txBox="true"/>
          <p:nvPr/>
        </p:nvSpPr>
        <p:spPr>
          <a:xfrm rot="0">
            <a:off x="1442380" y="4980957"/>
            <a:ext cx="6622588" cy="1938964"/>
          </a:xfrm>
          <a:prstGeom prst="rect">
            <a:avLst/>
          </a:prstGeom>
        </p:spPr>
        <p:txBody>
          <a:bodyPr anchor="t" rtlCol="false" tIns="0" lIns="0" bIns="0" rIns="0">
            <a:spAutoFit/>
          </a:bodyPr>
          <a:lstStyle/>
          <a:p>
            <a:pPr algn="l">
              <a:lnSpc>
                <a:spcPts val="4900"/>
              </a:lnSpc>
            </a:pPr>
            <a:r>
              <a:rPr lang="en-US" sz="3500" spc="7">
                <a:solidFill>
                  <a:srgbClr val="FFFFFF"/>
                </a:solidFill>
                <a:latin typeface="Poppins"/>
                <a:ea typeface="Poppins"/>
                <a:cs typeface="Poppins"/>
                <a:sym typeface="Poppins"/>
              </a:rPr>
              <a:t>N</a:t>
            </a:r>
            <a:r>
              <a:rPr lang="en-US" sz="3500" spc="7">
                <a:solidFill>
                  <a:srgbClr val="FFFFFF"/>
                </a:solidFill>
                <a:latin typeface="Poppins"/>
                <a:ea typeface="Poppins"/>
                <a:cs typeface="Poppins"/>
                <a:sym typeface="Poppins"/>
              </a:rPr>
              <a:t> =</a:t>
            </a:r>
            <a:r>
              <a:rPr lang="en-US" sz="3500" spc="7">
                <a:solidFill>
                  <a:srgbClr val="FFFFFF"/>
                </a:solidFill>
                <a:latin typeface="Poppins"/>
                <a:ea typeface="Poppins"/>
                <a:cs typeface="Poppins"/>
                <a:sym typeface="Poppins"/>
              </a:rPr>
              <a:t> 10_000_000</a:t>
            </a:r>
          </a:p>
          <a:p>
            <a:pPr algn="l">
              <a:lnSpc>
                <a:spcPts val="4900"/>
              </a:lnSpc>
            </a:pPr>
            <a:r>
              <a:rPr lang="en-US" sz="3500" spc="7">
                <a:solidFill>
                  <a:srgbClr val="FFFFFF"/>
                </a:solidFill>
                <a:latin typeface="Poppins"/>
                <a:ea typeface="Poppins"/>
                <a:cs typeface="Poppins"/>
                <a:sym typeface="Poppins"/>
              </a:rPr>
              <a:t>x = rng.standard_normal(N)</a:t>
            </a:r>
          </a:p>
          <a:p>
            <a:pPr algn="l">
              <a:lnSpc>
                <a:spcPts val="4900"/>
              </a:lnSpc>
              <a:spcBef>
                <a:spcPct val="0"/>
              </a:spcBef>
            </a:pPr>
            <a:r>
              <a:rPr lang="en-US" sz="3500" spc="7">
                <a:solidFill>
                  <a:srgbClr val="FFFFFF"/>
                </a:solidFill>
                <a:latin typeface="Poppins"/>
                <a:ea typeface="Poppins"/>
                <a:cs typeface="Poppins"/>
                <a:sym typeface="Poppins"/>
              </a:rPr>
              <a:t>y = rng.standard_normal(N)</a:t>
            </a:r>
          </a:p>
          <a:p>
            <a:pPr algn="l">
              <a:lnSpc>
                <a:spcPts val="104"/>
              </a:lnSpc>
              <a:spcBef>
                <a:spcPct val="0"/>
              </a:spcBef>
            </a:pPr>
            <a:r>
              <a:rPr lang="en-US" sz="100" spc="0">
                <a:solidFill>
                  <a:srgbClr val="FFFFFF"/>
                </a:solidFill>
                <a:latin typeface="Poppins"/>
                <a:ea typeface="Poppins"/>
                <a:cs typeface="Poppins"/>
                <a:sym typeface="Poppins"/>
              </a:rPr>
              <a:t>y</a:t>
            </a:r>
            <a:r>
              <a:rPr lang="en-US" sz="100" spc="0">
                <a:solidFill>
                  <a:srgbClr val="FFFFFF"/>
                </a:solidFill>
                <a:latin typeface="Poppins"/>
                <a:ea typeface="Poppins"/>
                <a:cs typeface="Poppins"/>
                <a:sym typeface="Poppins"/>
              </a:rPr>
              <a:t> = </a:t>
            </a:r>
            <a:r>
              <a:rPr lang="en-US" sz="100" spc="0">
                <a:solidFill>
                  <a:srgbClr val="FFFFFF"/>
                </a:solidFill>
                <a:latin typeface="Poppins"/>
                <a:ea typeface="Poppins"/>
                <a:cs typeface="Poppins"/>
                <a:sym typeface="Poppins"/>
              </a:rPr>
              <a:t>rng.standard_no</a:t>
            </a:r>
            <a:r>
              <a:rPr lang="en-US" sz="100" spc="0">
                <a:solidFill>
                  <a:srgbClr val="FFFFFF"/>
                </a:solidFill>
                <a:latin typeface="Poppins"/>
                <a:ea typeface="Poppins"/>
                <a:cs typeface="Poppins"/>
                <a:sym typeface="Poppins"/>
              </a:rPr>
              <a:t>rmal(N)</a:t>
            </a:r>
          </a:p>
        </p:txBody>
      </p:sp>
      <p:sp>
        <p:nvSpPr>
          <p:cNvPr name="TextBox 7" id="7"/>
          <p:cNvSpPr txBox="true"/>
          <p:nvPr/>
        </p:nvSpPr>
        <p:spPr>
          <a:xfrm rot="0">
            <a:off x="1442380" y="2736291"/>
            <a:ext cx="14490814" cy="140721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Bài toán: Tính giá trị trung bình của hiệu hai mảng số thực có kích thước rất lớn</a:t>
            </a:r>
          </a:p>
        </p:txBody>
      </p:sp>
    </p:spTree>
  </p:cSld>
  <p:clrMapOvr>
    <a:masterClrMapping/>
  </p:clrMapOvr>
</p:sld>
</file>

<file path=ppt/slides/slide9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A.7 </a:t>
              </a:r>
            </a:p>
            <a:p>
              <a:pPr algn="ctr">
                <a:lnSpc>
                  <a:spcPts val="1600"/>
                </a:lnSpc>
              </a:pPr>
            </a:p>
          </p:txBody>
        </p:sp>
      </p:grpSp>
      <p:sp>
        <p:nvSpPr>
          <p:cNvPr name="Freeform 5" id="5"/>
          <p:cNvSpPr/>
          <p:nvPr/>
        </p:nvSpPr>
        <p:spPr>
          <a:xfrm flipH="false" flipV="false" rot="0">
            <a:off x="5994154" y="2834692"/>
            <a:ext cx="11683628" cy="1996332"/>
          </a:xfrm>
          <a:custGeom>
            <a:avLst/>
            <a:gdLst/>
            <a:ahLst/>
            <a:cxnLst/>
            <a:rect r="r" b="b" t="t" l="l"/>
            <a:pathLst>
              <a:path h="1996332" w="11683628">
                <a:moveTo>
                  <a:pt x="0" y="0"/>
                </a:moveTo>
                <a:lnTo>
                  <a:pt x="11683629" y="0"/>
                </a:lnTo>
                <a:lnTo>
                  <a:pt x="11683629" y="1996332"/>
                </a:lnTo>
                <a:lnTo>
                  <a:pt x="0" y="1996332"/>
                </a:lnTo>
                <a:lnTo>
                  <a:pt x="0" y="0"/>
                </a:lnTo>
                <a:close/>
              </a:path>
            </a:pathLst>
          </a:custGeom>
          <a:blipFill>
            <a:blip r:embed="rId2"/>
            <a:stretch>
              <a:fillRect l="0" t="-1995" r="0" b="-1995"/>
            </a:stretch>
          </a:blipFill>
        </p:spPr>
      </p:sp>
      <p:sp>
        <p:nvSpPr>
          <p:cNvPr name="TextBox 6" id="6"/>
          <p:cNvSpPr txBox="true"/>
          <p:nvPr/>
        </p:nvSpPr>
        <p:spPr>
          <a:xfrm rot="0">
            <a:off x="587194" y="810074"/>
            <a:ext cx="7821734" cy="6586121"/>
          </a:xfrm>
          <a:prstGeom prst="rect">
            <a:avLst/>
          </a:prstGeom>
        </p:spPr>
        <p:txBody>
          <a:bodyPr anchor="t" rtlCol="false" tIns="0" lIns="0" bIns="0" rIns="0">
            <a:spAutoFit/>
          </a:bodyPr>
          <a:lstStyle/>
          <a:p>
            <a:pPr algn="l">
              <a:lnSpc>
                <a:spcPts val="3440"/>
              </a:lnSpc>
            </a:pPr>
            <a:r>
              <a:rPr lang="en-US" sz="2457" spc="4">
                <a:solidFill>
                  <a:srgbClr val="FFFFFF"/>
                </a:solidFill>
                <a:latin typeface="Arial"/>
                <a:ea typeface="Arial"/>
                <a:cs typeface="Arial"/>
                <a:sym typeface="Arial"/>
              </a:rPr>
              <a:t># Sử dụng</a:t>
            </a:r>
            <a:r>
              <a:rPr lang="en-US" sz="2457" spc="4">
                <a:solidFill>
                  <a:srgbClr val="FFFFFF"/>
                </a:solidFill>
                <a:latin typeface="Arial"/>
                <a:ea typeface="Arial"/>
                <a:cs typeface="Arial"/>
                <a:sym typeface="Arial"/>
              </a:rPr>
              <a:t> Ge</a:t>
            </a:r>
            <a:r>
              <a:rPr lang="en-US" sz="2457" spc="4">
                <a:solidFill>
                  <a:srgbClr val="FFFFFF"/>
                </a:solidFill>
                <a:latin typeface="Arial"/>
                <a:ea typeface="Arial"/>
                <a:cs typeface="Arial"/>
                <a:sym typeface="Arial"/>
              </a:rPr>
              <a:t>nerator mới của NumPy để tái lập kết quả</a:t>
            </a:r>
          </a:p>
          <a:p>
            <a:pPr algn="l">
              <a:lnSpc>
                <a:spcPts val="3440"/>
              </a:lnSpc>
            </a:pPr>
            <a:r>
              <a:rPr lang="en-US" sz="2457" spc="4">
                <a:solidFill>
                  <a:srgbClr val="FFFFFF"/>
                </a:solidFill>
                <a:latin typeface="Arial"/>
                <a:ea typeface="Arial"/>
                <a:cs typeface="Arial"/>
                <a:sym typeface="Arial"/>
              </a:rPr>
              <a:t>rng = np.random.default_rng(seed=42)</a:t>
            </a:r>
          </a:p>
          <a:p>
            <a:pPr algn="l">
              <a:lnSpc>
                <a:spcPts val="3440"/>
              </a:lnSpc>
            </a:pPr>
            <a:r>
              <a:rPr lang="en-US" sz="2457" spc="4">
                <a:solidFill>
                  <a:srgbClr val="FFFFFF"/>
                </a:solidFill>
                <a:latin typeface="Arial"/>
                <a:ea typeface="Arial"/>
                <a:cs typeface="Arial"/>
                <a:sym typeface="Arial"/>
              </a:rPr>
              <a:t>N = 10_000_000</a:t>
            </a:r>
          </a:p>
          <a:p>
            <a:pPr algn="l">
              <a:lnSpc>
                <a:spcPts val="3440"/>
              </a:lnSpc>
            </a:pPr>
          </a:p>
          <a:p>
            <a:pPr algn="l">
              <a:lnSpc>
                <a:spcPts val="3440"/>
              </a:lnSpc>
            </a:pPr>
            <a:r>
              <a:rPr lang="en-US" sz="2457" spc="4">
                <a:solidFill>
                  <a:srgbClr val="FFFFFF"/>
                </a:solidFill>
                <a:latin typeface="Arial"/>
                <a:ea typeface="Arial"/>
                <a:cs typeface="Arial"/>
                <a:sym typeface="Arial"/>
              </a:rPr>
              <a:t>x</a:t>
            </a:r>
            <a:r>
              <a:rPr lang="en-US" sz="2457" spc="4">
                <a:solidFill>
                  <a:srgbClr val="FFFFFF"/>
                </a:solidFill>
                <a:latin typeface="Arial"/>
                <a:ea typeface="Arial"/>
                <a:cs typeface="Arial"/>
                <a:sym typeface="Arial"/>
              </a:rPr>
              <a:t> = rng.standard_normal(N)</a:t>
            </a:r>
          </a:p>
          <a:p>
            <a:pPr algn="l">
              <a:lnSpc>
                <a:spcPts val="3440"/>
              </a:lnSpc>
              <a:spcBef>
                <a:spcPct val="0"/>
              </a:spcBef>
            </a:pPr>
            <a:r>
              <a:rPr lang="en-US" sz="2457" spc="4">
                <a:solidFill>
                  <a:srgbClr val="FFFFFF"/>
                </a:solidFill>
                <a:latin typeface="Arial"/>
                <a:ea typeface="Arial"/>
                <a:cs typeface="Arial"/>
                <a:sym typeface="Arial"/>
              </a:rPr>
              <a:t>y = rng.standard_normal</a:t>
            </a:r>
            <a:r>
              <a:rPr lang="en-US" sz="2457" spc="4">
                <a:solidFill>
                  <a:srgbClr val="FFFFFF"/>
                </a:solidFill>
                <a:latin typeface="Arial"/>
                <a:ea typeface="Arial"/>
                <a:cs typeface="Arial"/>
                <a:sym typeface="Arial"/>
              </a:rPr>
              <a:t>(N</a:t>
            </a:r>
            <a:r>
              <a:rPr lang="en-US" sz="2457" spc="4">
                <a:solidFill>
                  <a:srgbClr val="FFFFFF"/>
                </a:solidFill>
                <a:latin typeface="Arial"/>
                <a:ea typeface="Arial"/>
                <a:cs typeface="Arial"/>
                <a:sym typeface="Arial"/>
              </a:rPr>
              <a:t>)</a:t>
            </a:r>
          </a:p>
          <a:p>
            <a:pPr algn="l">
              <a:lnSpc>
                <a:spcPts val="3440"/>
              </a:lnSpc>
              <a:spcBef>
                <a:spcPct val="0"/>
              </a:spcBef>
            </a:pPr>
          </a:p>
          <a:p>
            <a:pPr algn="l">
              <a:lnSpc>
                <a:spcPts val="3440"/>
              </a:lnSpc>
              <a:spcBef>
                <a:spcPct val="0"/>
              </a:spcBef>
            </a:pPr>
            <a:r>
              <a:rPr lang="en-US" sz="2457" spc="4">
                <a:solidFill>
                  <a:srgbClr val="FFFFFF"/>
                </a:solidFill>
                <a:latin typeface="Arial"/>
                <a:ea typeface="Arial"/>
                <a:cs typeface="Arial"/>
                <a:sym typeface="Arial"/>
              </a:rPr>
              <a:t>#</a:t>
            </a:r>
            <a:r>
              <a:rPr lang="en-US" sz="2457" spc="4">
                <a:solidFill>
                  <a:srgbClr val="FFFFFF"/>
                </a:solidFill>
                <a:latin typeface="Arial"/>
                <a:ea typeface="Arial"/>
                <a:cs typeface="Arial"/>
                <a:sym typeface="Arial"/>
              </a:rPr>
              <a:t> So </a:t>
            </a:r>
            <a:r>
              <a:rPr lang="en-US" sz="2457" spc="4">
                <a:solidFill>
                  <a:srgbClr val="FFFFFF"/>
                </a:solidFill>
                <a:latin typeface="Arial"/>
                <a:ea typeface="Arial"/>
                <a:cs typeface="Arial"/>
                <a:sym typeface="Arial"/>
              </a:rPr>
              <a:t>sánh tốc độ thực thi</a:t>
            </a:r>
          </a:p>
          <a:p>
            <a:pPr algn="l">
              <a:lnSpc>
                <a:spcPts val="3440"/>
              </a:lnSpc>
              <a:spcBef>
                <a:spcPct val="0"/>
              </a:spcBef>
            </a:pPr>
            <a:r>
              <a:rPr lang="en-US" sz="2457" spc="4">
                <a:solidFill>
                  <a:srgbClr val="FFFFFF"/>
                </a:solidFill>
                <a:latin typeface="Arial"/>
                <a:ea typeface="Arial"/>
                <a:cs typeface="Arial"/>
                <a:sym typeface="Arial"/>
              </a:rPr>
              <a:t>print("Check (Python) bằng hàm :")</a:t>
            </a:r>
          </a:p>
          <a:p>
            <a:pPr algn="l">
              <a:lnSpc>
                <a:spcPts val="3440"/>
              </a:lnSpc>
              <a:spcBef>
                <a:spcPct val="0"/>
              </a:spcBef>
            </a:pPr>
            <a:r>
              <a:rPr lang="en-US" sz="2457" spc="4">
                <a:solidFill>
                  <a:srgbClr val="FFFFFF"/>
                </a:solidFill>
                <a:latin typeface="Arial"/>
                <a:ea typeface="Arial"/>
                <a:cs typeface="Arial"/>
                <a:sym typeface="Arial"/>
              </a:rPr>
              <a:t>%timeit mean_distance(x, y)</a:t>
            </a:r>
          </a:p>
          <a:p>
            <a:pPr algn="l">
              <a:lnSpc>
                <a:spcPts val="3440"/>
              </a:lnSpc>
              <a:spcBef>
                <a:spcPct val="0"/>
              </a:spcBef>
            </a:pPr>
            <a:r>
              <a:rPr lang="en-US" sz="2457" spc="4">
                <a:solidFill>
                  <a:srgbClr val="FFFFFF"/>
                </a:solidFill>
                <a:latin typeface="Arial"/>
                <a:ea typeface="Arial"/>
                <a:cs typeface="Arial"/>
                <a:sym typeface="Arial"/>
              </a:rPr>
              <a:t>p</a:t>
            </a:r>
            <a:r>
              <a:rPr lang="en-US" sz="2457" spc="4">
                <a:solidFill>
                  <a:srgbClr val="FFFFFF"/>
                </a:solidFill>
                <a:latin typeface="Arial"/>
                <a:ea typeface="Arial"/>
                <a:cs typeface="Arial"/>
                <a:sym typeface="Arial"/>
              </a:rPr>
              <a:t>rint("-----------------")</a:t>
            </a:r>
          </a:p>
          <a:p>
            <a:pPr algn="l">
              <a:lnSpc>
                <a:spcPts val="3440"/>
              </a:lnSpc>
              <a:spcBef>
                <a:spcPct val="0"/>
              </a:spcBef>
            </a:pPr>
          </a:p>
          <a:p>
            <a:pPr algn="l">
              <a:lnSpc>
                <a:spcPts val="3440"/>
              </a:lnSpc>
              <a:spcBef>
                <a:spcPct val="0"/>
              </a:spcBef>
            </a:pPr>
            <a:r>
              <a:rPr lang="en-US" sz="2457" spc="4">
                <a:solidFill>
                  <a:srgbClr val="FFFFFF"/>
                </a:solidFill>
                <a:latin typeface="Arial"/>
                <a:ea typeface="Arial"/>
                <a:cs typeface="Arial"/>
                <a:sym typeface="Arial"/>
              </a:rPr>
              <a:t>print("Ch</a:t>
            </a:r>
            <a:r>
              <a:rPr lang="en-US" sz="2457" spc="4">
                <a:solidFill>
                  <a:srgbClr val="FFFFFF"/>
                </a:solidFill>
                <a:latin typeface="Arial"/>
                <a:ea typeface="Arial"/>
                <a:cs typeface="Arial"/>
                <a:sym typeface="Arial"/>
              </a:rPr>
              <a:t>eck (NumPy):")</a:t>
            </a:r>
          </a:p>
          <a:p>
            <a:pPr algn="l">
              <a:lnSpc>
                <a:spcPts val="3440"/>
              </a:lnSpc>
              <a:spcBef>
                <a:spcPct val="0"/>
              </a:spcBef>
            </a:pPr>
            <a:r>
              <a:rPr lang="en-US" sz="2457" spc="4">
                <a:solidFill>
                  <a:srgbClr val="FFFFFF"/>
                </a:solidFill>
                <a:latin typeface="Arial"/>
                <a:ea typeface="Arial"/>
                <a:cs typeface="Arial"/>
                <a:sym typeface="Arial"/>
              </a:rPr>
              <a:t>%timeit (x - y).mean()</a:t>
            </a:r>
          </a:p>
          <a:p>
            <a:pPr algn="l">
              <a:lnSpc>
                <a:spcPts val="3440"/>
              </a:lnSpc>
              <a:spcBef>
                <a:spcPct val="0"/>
              </a:spcBef>
            </a:pPr>
          </a:p>
          <a:p>
            <a:pPr algn="l">
              <a:lnSpc>
                <a:spcPts val="104"/>
              </a:lnSpc>
              <a:spcBef>
                <a:spcPct val="0"/>
              </a:spcBef>
            </a:pPr>
          </a:p>
        </p:txBody>
      </p:sp>
      <p:sp>
        <p:nvSpPr>
          <p:cNvPr name="TextBox 7" id="7"/>
          <p:cNvSpPr txBox="true"/>
          <p:nvPr/>
        </p:nvSpPr>
        <p:spPr>
          <a:xfrm rot="0">
            <a:off x="5816911" y="5549469"/>
            <a:ext cx="12038115" cy="4068349"/>
          </a:xfrm>
          <a:prstGeom prst="rect">
            <a:avLst/>
          </a:prstGeom>
        </p:spPr>
        <p:txBody>
          <a:bodyPr anchor="t" rtlCol="false" tIns="0" lIns="0" bIns="0" rIns="0">
            <a:spAutoFit/>
          </a:bodyPr>
          <a:lstStyle/>
          <a:p>
            <a:pPr algn="l">
              <a:lnSpc>
                <a:spcPts val="4140"/>
              </a:lnSpc>
            </a:pPr>
            <a:r>
              <a:rPr lang="en-US" sz="2957" spc="5">
                <a:solidFill>
                  <a:srgbClr val="FFFFFF"/>
                </a:solidFill>
                <a:latin typeface="Poppins"/>
                <a:ea typeface="Poppins"/>
                <a:cs typeface="Poppins"/>
                <a:sym typeface="Poppins"/>
              </a:rPr>
              <a:t>Nhận xét:</a:t>
            </a:r>
          </a:p>
          <a:p>
            <a:pPr algn="l" marL="530507" indent="-265254" lvl="1">
              <a:lnSpc>
                <a:spcPts val="3440"/>
              </a:lnSpc>
              <a:buFont typeface="Arial"/>
              <a:buChar char="•"/>
            </a:pPr>
            <a:r>
              <a:rPr lang="en-US" sz="2457" spc="4">
                <a:solidFill>
                  <a:srgbClr val="FFFFFF"/>
                </a:solidFill>
                <a:latin typeface="Poppins"/>
                <a:ea typeface="Poppins"/>
                <a:cs typeface="Poppins"/>
                <a:sym typeface="Poppins"/>
              </a:rPr>
              <a:t>NumPy nhanh</a:t>
            </a:r>
            <a:r>
              <a:rPr lang="en-US" sz="2457" spc="4">
                <a:solidFill>
                  <a:srgbClr val="FFFFFF"/>
                </a:solidFill>
                <a:latin typeface="Poppins"/>
                <a:ea typeface="Poppins"/>
                <a:cs typeface="Poppins"/>
                <a:sym typeface="Poppins"/>
              </a:rPr>
              <a:t> hơ</a:t>
            </a:r>
            <a:r>
              <a:rPr lang="en-US" sz="2457" spc="4">
                <a:solidFill>
                  <a:srgbClr val="FFFFFF"/>
                </a:solidFill>
                <a:latin typeface="Poppins"/>
                <a:ea typeface="Poppins"/>
                <a:cs typeface="Poppins"/>
                <a:sym typeface="Poppins"/>
              </a:rPr>
              <a:t>n rõ rệt: (x - y).mean() ~ 45.4 ms so với hàm vòng lặp ~ 79 ms → NumPy ≈ 1.7× nhanh hơn và ổn định hơn (độ lệch chuẩn 2.26 ms vs 9.57 ms).</a:t>
            </a:r>
          </a:p>
          <a:p>
            <a:pPr algn="l" marL="530507" indent="-265254" lvl="1">
              <a:lnSpc>
                <a:spcPts val="3440"/>
              </a:lnSpc>
              <a:spcBef>
                <a:spcPct val="0"/>
              </a:spcBef>
              <a:buFont typeface="Arial"/>
              <a:buChar char="•"/>
            </a:pPr>
            <a:r>
              <a:rPr lang="en-US" sz="2457" spc="4">
                <a:solidFill>
                  <a:srgbClr val="FFFFFF"/>
                </a:solidFill>
                <a:latin typeface="Poppins"/>
                <a:ea typeface="Poppins"/>
                <a:cs typeface="Poppins"/>
                <a:sym typeface="Poppins"/>
              </a:rPr>
              <a:t>Vì</a:t>
            </a:r>
            <a:r>
              <a:rPr lang="en-US" sz="2457" spc="4">
                <a:solidFill>
                  <a:srgbClr val="FFFFFF"/>
                </a:solidFill>
                <a:latin typeface="Poppins"/>
                <a:ea typeface="Poppins"/>
                <a:cs typeface="Poppins"/>
                <a:sym typeface="Poppins"/>
              </a:rPr>
              <a:t> sao? Vòng lặp Python chịu overhead thông dịch từng phần tử; </a:t>
            </a:r>
            <a:r>
              <a:rPr lang="en-US" sz="2457" spc="4">
                <a:solidFill>
                  <a:srgbClr val="FFFFFF"/>
                </a:solidFill>
                <a:latin typeface="Poppins"/>
                <a:ea typeface="Poppins"/>
                <a:cs typeface="Poppins"/>
                <a:sym typeface="Poppins"/>
              </a:rPr>
              <a:t>NumPy gọi mã C</a:t>
            </a:r>
            <a:r>
              <a:rPr lang="en-US" sz="2457" spc="4">
                <a:solidFill>
                  <a:srgbClr val="FFFFFF"/>
                </a:solidFill>
                <a:latin typeface="Poppins"/>
                <a:ea typeface="Poppins"/>
                <a:cs typeface="Poppins"/>
                <a:sym typeface="Poppins"/>
              </a:rPr>
              <a:t> vector </a:t>
            </a:r>
            <a:r>
              <a:rPr lang="en-US" sz="2457" spc="4">
                <a:solidFill>
                  <a:srgbClr val="FFFFFF"/>
                </a:solidFill>
                <a:latin typeface="Poppins"/>
                <a:ea typeface="Poppins"/>
                <a:cs typeface="Poppins"/>
                <a:sym typeface="Poppins"/>
              </a:rPr>
              <a:t>hóa/SIMD, tối ưu truy cập bộ nhớ.</a:t>
            </a:r>
          </a:p>
          <a:p>
            <a:pPr algn="l" marL="530507" indent="-265254" lvl="1">
              <a:lnSpc>
                <a:spcPts val="3440"/>
              </a:lnSpc>
              <a:spcBef>
                <a:spcPct val="0"/>
              </a:spcBef>
              <a:buFont typeface="Arial"/>
              <a:buChar char="•"/>
            </a:pPr>
            <a:r>
              <a:rPr lang="en-US" sz="2457" spc="4">
                <a:solidFill>
                  <a:srgbClr val="FFFFFF"/>
                </a:solidFill>
                <a:latin typeface="Poppins"/>
                <a:ea typeface="Poppins"/>
                <a:cs typeface="Poppins"/>
                <a:sym typeface="Poppins"/>
              </a:rPr>
              <a:t>Khác số liệu “kinh điển” (nơi Python chậm ~giây): môi trường của bạn có thể bật tối ưu, I/O bộ nhớ/CPU khác, hoặc hàm Python đã được tối giản. Dù vậy, xu hướng</a:t>
            </a:r>
            <a:r>
              <a:rPr lang="en-US" sz="2457" spc="4">
                <a:solidFill>
                  <a:srgbClr val="FFFFFF"/>
                </a:solidFill>
                <a:latin typeface="Poppins"/>
                <a:ea typeface="Poppins"/>
                <a:cs typeface="Poppins"/>
                <a:sym typeface="Poppins"/>
              </a:rPr>
              <a:t> NumPy &gt; Python loop vẫn đúng.</a:t>
            </a:r>
          </a:p>
          <a:p>
            <a:pPr algn="l">
              <a:lnSpc>
                <a:spcPts val="104"/>
              </a:lnSpc>
              <a:spcBef>
                <a:spcPct val="0"/>
              </a:spcBef>
            </a:pPr>
          </a:p>
        </p:txBody>
      </p:sp>
    </p:spTree>
  </p:cSld>
  <p:clrMapOvr>
    <a:masterClrMapping/>
  </p:clrMapOvr>
</p:sld>
</file>

<file path=ppt/slides/slide9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A.7 </a:t>
              </a:r>
            </a:p>
            <a:p>
              <a:pPr algn="ctr">
                <a:lnSpc>
                  <a:spcPts val="1600"/>
                </a:lnSpc>
              </a:pPr>
            </a:p>
          </p:txBody>
        </p:sp>
      </p:grpSp>
      <p:sp>
        <p:nvSpPr>
          <p:cNvPr name="Freeform 5" id="5"/>
          <p:cNvSpPr/>
          <p:nvPr/>
        </p:nvSpPr>
        <p:spPr>
          <a:xfrm flipH="false" flipV="false" rot="0">
            <a:off x="3673091" y="4415466"/>
            <a:ext cx="13914410" cy="1691477"/>
          </a:xfrm>
          <a:custGeom>
            <a:avLst/>
            <a:gdLst/>
            <a:ahLst/>
            <a:cxnLst/>
            <a:rect r="r" b="b" t="t" l="l"/>
            <a:pathLst>
              <a:path h="1691477" w="13914410">
                <a:moveTo>
                  <a:pt x="0" y="0"/>
                </a:moveTo>
                <a:lnTo>
                  <a:pt x="13914410" y="0"/>
                </a:lnTo>
                <a:lnTo>
                  <a:pt x="13914410" y="1691477"/>
                </a:lnTo>
                <a:lnTo>
                  <a:pt x="0" y="1691477"/>
                </a:lnTo>
                <a:lnTo>
                  <a:pt x="0" y="0"/>
                </a:lnTo>
                <a:close/>
              </a:path>
            </a:pathLst>
          </a:custGeom>
          <a:blipFill>
            <a:blip r:embed="rId2"/>
            <a:stretch>
              <a:fillRect l="0" t="0" r="0" b="0"/>
            </a:stretch>
          </a:blipFill>
        </p:spPr>
      </p:sp>
      <p:sp>
        <p:nvSpPr>
          <p:cNvPr name="TextBox 6" id="6"/>
          <p:cNvSpPr txBox="true"/>
          <p:nvPr/>
        </p:nvSpPr>
        <p:spPr>
          <a:xfrm rot="0">
            <a:off x="785872" y="1294455"/>
            <a:ext cx="4664967" cy="3966749"/>
          </a:xfrm>
          <a:prstGeom prst="rect">
            <a:avLst/>
          </a:prstGeom>
        </p:spPr>
        <p:txBody>
          <a:bodyPr anchor="t" rtlCol="false" tIns="0" lIns="0" bIns="0" rIns="0">
            <a:spAutoFit/>
          </a:bodyPr>
          <a:lstStyle/>
          <a:p>
            <a:pPr algn="l">
              <a:lnSpc>
                <a:spcPts val="3440"/>
              </a:lnSpc>
            </a:pPr>
            <a:r>
              <a:rPr lang="en-US" sz="2457" spc="4">
                <a:solidFill>
                  <a:srgbClr val="FFFFFF"/>
                </a:solidFill>
                <a:latin typeface="Arial"/>
                <a:ea typeface="Arial"/>
                <a:cs typeface="Arial"/>
                <a:sym typeface="Arial"/>
              </a:rPr>
              <a:t>@nb.jit</a:t>
            </a:r>
          </a:p>
          <a:p>
            <a:pPr algn="l">
              <a:lnSpc>
                <a:spcPts val="3440"/>
              </a:lnSpc>
            </a:pPr>
            <a:r>
              <a:rPr lang="en-US" sz="2457" spc="4">
                <a:solidFill>
                  <a:srgbClr val="FFFFFF"/>
                </a:solidFill>
                <a:latin typeface="Arial"/>
                <a:ea typeface="Arial"/>
                <a:cs typeface="Arial"/>
                <a:sym typeface="Arial"/>
              </a:rPr>
              <a:t>def</a:t>
            </a:r>
            <a:r>
              <a:rPr lang="en-US" sz="2457" spc="4">
                <a:solidFill>
                  <a:srgbClr val="FFFFFF"/>
                </a:solidFill>
                <a:latin typeface="Arial"/>
                <a:ea typeface="Arial"/>
                <a:cs typeface="Arial"/>
                <a:sym typeface="Arial"/>
              </a:rPr>
              <a:t> </a:t>
            </a:r>
            <a:r>
              <a:rPr lang="en-US" sz="2457" spc="4">
                <a:solidFill>
                  <a:srgbClr val="FFFFFF"/>
                </a:solidFill>
                <a:latin typeface="Arial"/>
                <a:ea typeface="Arial"/>
                <a:cs typeface="Arial"/>
                <a:sym typeface="Arial"/>
              </a:rPr>
              <a:t>numba_mean_distance(x, y):</a:t>
            </a:r>
          </a:p>
          <a:p>
            <a:pPr algn="l">
              <a:lnSpc>
                <a:spcPts val="3440"/>
              </a:lnSpc>
            </a:pPr>
            <a:r>
              <a:rPr lang="en-US" sz="2457" spc="4">
                <a:solidFill>
                  <a:srgbClr val="FFFFFF"/>
                </a:solidFill>
                <a:latin typeface="Arial"/>
                <a:ea typeface="Arial"/>
                <a:cs typeface="Arial"/>
                <a:sym typeface="Arial"/>
              </a:rPr>
              <a:t> </a:t>
            </a:r>
            <a:r>
              <a:rPr lang="en-US" sz="2457" spc="4">
                <a:solidFill>
                  <a:srgbClr val="FFFFFF"/>
                </a:solidFill>
                <a:latin typeface="Arial"/>
                <a:ea typeface="Arial"/>
                <a:cs typeface="Arial"/>
                <a:sym typeface="Arial"/>
              </a:rPr>
              <a:t>nx = len(x)</a:t>
            </a:r>
          </a:p>
          <a:p>
            <a:pPr algn="l">
              <a:lnSpc>
                <a:spcPts val="3440"/>
              </a:lnSpc>
            </a:pPr>
            <a:r>
              <a:rPr lang="en-US" sz="2457" spc="4">
                <a:solidFill>
                  <a:srgbClr val="FFFFFF"/>
                </a:solidFill>
                <a:latin typeface="Arial"/>
                <a:ea typeface="Arial"/>
                <a:cs typeface="Arial"/>
                <a:sym typeface="Arial"/>
              </a:rPr>
              <a:t> result = 0.0</a:t>
            </a:r>
          </a:p>
          <a:p>
            <a:pPr algn="l">
              <a:lnSpc>
                <a:spcPts val="3440"/>
              </a:lnSpc>
            </a:pPr>
            <a:r>
              <a:rPr lang="en-US" sz="2457" spc="4">
                <a:solidFill>
                  <a:srgbClr val="FFFFFF"/>
                </a:solidFill>
                <a:latin typeface="Arial"/>
                <a:ea typeface="Arial"/>
                <a:cs typeface="Arial"/>
                <a:sym typeface="Arial"/>
              </a:rPr>
              <a:t> cou</a:t>
            </a:r>
            <a:r>
              <a:rPr lang="en-US" sz="2457" spc="4">
                <a:solidFill>
                  <a:srgbClr val="FFFFFF"/>
                </a:solidFill>
                <a:latin typeface="Arial"/>
                <a:ea typeface="Arial"/>
                <a:cs typeface="Arial"/>
                <a:sym typeface="Arial"/>
              </a:rPr>
              <a:t>nt = 0</a:t>
            </a:r>
          </a:p>
          <a:p>
            <a:pPr algn="l">
              <a:lnSpc>
                <a:spcPts val="3440"/>
              </a:lnSpc>
              <a:spcBef>
                <a:spcPct val="0"/>
              </a:spcBef>
            </a:pPr>
            <a:r>
              <a:rPr lang="en-US" sz="2457" spc="4">
                <a:solidFill>
                  <a:srgbClr val="FFFFFF"/>
                </a:solidFill>
                <a:latin typeface="Arial"/>
                <a:ea typeface="Arial"/>
                <a:cs typeface="Arial"/>
                <a:sym typeface="Arial"/>
              </a:rPr>
              <a:t> for</a:t>
            </a:r>
            <a:r>
              <a:rPr lang="en-US" sz="2457" spc="4">
                <a:solidFill>
                  <a:srgbClr val="FFFFFF"/>
                </a:solidFill>
                <a:latin typeface="Arial"/>
                <a:ea typeface="Arial"/>
                <a:cs typeface="Arial"/>
                <a:sym typeface="Arial"/>
              </a:rPr>
              <a:t> i i</a:t>
            </a:r>
            <a:r>
              <a:rPr lang="en-US" sz="2457" spc="4">
                <a:solidFill>
                  <a:srgbClr val="FFFFFF"/>
                </a:solidFill>
                <a:latin typeface="Arial"/>
                <a:ea typeface="Arial"/>
                <a:cs typeface="Arial"/>
                <a:sym typeface="Arial"/>
              </a:rPr>
              <a:t>n range(nx):</a:t>
            </a:r>
          </a:p>
          <a:p>
            <a:pPr algn="l">
              <a:lnSpc>
                <a:spcPts val="3440"/>
              </a:lnSpc>
              <a:spcBef>
                <a:spcPct val="0"/>
              </a:spcBef>
            </a:pPr>
            <a:r>
              <a:rPr lang="en-US" sz="2457" spc="4">
                <a:solidFill>
                  <a:srgbClr val="FFFFFF"/>
                </a:solidFill>
                <a:latin typeface="Arial"/>
                <a:ea typeface="Arial"/>
                <a:cs typeface="Arial"/>
                <a:sym typeface="Arial"/>
              </a:rPr>
              <a:t>  r</a:t>
            </a:r>
            <a:r>
              <a:rPr lang="en-US" sz="2457" spc="4">
                <a:solidFill>
                  <a:srgbClr val="FFFFFF"/>
                </a:solidFill>
                <a:latin typeface="Arial"/>
                <a:ea typeface="Arial"/>
                <a:cs typeface="Arial"/>
                <a:sym typeface="Arial"/>
              </a:rPr>
              <a:t>esult += x[i] - y[i]</a:t>
            </a:r>
          </a:p>
          <a:p>
            <a:pPr algn="l">
              <a:lnSpc>
                <a:spcPts val="3440"/>
              </a:lnSpc>
              <a:spcBef>
                <a:spcPct val="0"/>
              </a:spcBef>
            </a:pPr>
            <a:r>
              <a:rPr lang="en-US" sz="2457" spc="4">
                <a:solidFill>
                  <a:srgbClr val="FFFFFF"/>
                </a:solidFill>
                <a:latin typeface="Arial"/>
                <a:ea typeface="Arial"/>
                <a:cs typeface="Arial"/>
                <a:sym typeface="Arial"/>
              </a:rPr>
              <a:t>  count += 1</a:t>
            </a:r>
          </a:p>
          <a:p>
            <a:pPr algn="l">
              <a:lnSpc>
                <a:spcPts val="3440"/>
              </a:lnSpc>
              <a:spcBef>
                <a:spcPct val="0"/>
              </a:spcBef>
            </a:pPr>
            <a:r>
              <a:rPr lang="en-US" sz="2457" spc="4">
                <a:solidFill>
                  <a:srgbClr val="FFFFFF"/>
                </a:solidFill>
                <a:latin typeface="Arial"/>
                <a:ea typeface="Arial"/>
                <a:cs typeface="Arial"/>
                <a:sym typeface="Arial"/>
              </a:rPr>
              <a:t> retu</a:t>
            </a:r>
            <a:r>
              <a:rPr lang="en-US" sz="2457" spc="4">
                <a:solidFill>
                  <a:srgbClr val="FFFFFF"/>
                </a:solidFill>
                <a:latin typeface="Arial"/>
                <a:ea typeface="Arial"/>
                <a:cs typeface="Arial"/>
                <a:sym typeface="Arial"/>
              </a:rPr>
              <a:t>rn r</a:t>
            </a:r>
            <a:r>
              <a:rPr lang="en-US" sz="2457" spc="4">
                <a:solidFill>
                  <a:srgbClr val="FFFFFF"/>
                </a:solidFill>
                <a:latin typeface="Arial"/>
                <a:ea typeface="Arial"/>
                <a:cs typeface="Arial"/>
                <a:sym typeface="Arial"/>
              </a:rPr>
              <a:t>esult / count</a:t>
            </a:r>
          </a:p>
          <a:p>
            <a:pPr algn="l">
              <a:lnSpc>
                <a:spcPts val="104"/>
              </a:lnSpc>
              <a:spcBef>
                <a:spcPct val="0"/>
              </a:spcBef>
            </a:pPr>
          </a:p>
        </p:txBody>
      </p:sp>
      <p:sp>
        <p:nvSpPr>
          <p:cNvPr name="TextBox 7" id="7"/>
          <p:cNvSpPr txBox="true"/>
          <p:nvPr/>
        </p:nvSpPr>
        <p:spPr>
          <a:xfrm rot="0">
            <a:off x="587194" y="6255878"/>
            <a:ext cx="17000307" cy="3195225"/>
          </a:xfrm>
          <a:prstGeom prst="rect">
            <a:avLst/>
          </a:prstGeom>
        </p:spPr>
        <p:txBody>
          <a:bodyPr anchor="t" rtlCol="false" tIns="0" lIns="0" bIns="0" rIns="0">
            <a:spAutoFit/>
          </a:bodyPr>
          <a:lstStyle/>
          <a:p>
            <a:pPr algn="l">
              <a:lnSpc>
                <a:spcPts val="4140"/>
              </a:lnSpc>
            </a:pPr>
            <a:r>
              <a:rPr lang="en-US" sz="2957" spc="5">
                <a:solidFill>
                  <a:srgbClr val="FFFFFF"/>
                </a:solidFill>
                <a:latin typeface="Poppins"/>
                <a:ea typeface="Poppins"/>
                <a:cs typeface="Poppins"/>
                <a:sym typeface="Poppins"/>
              </a:rPr>
              <a:t>Nhận xét:</a:t>
            </a:r>
          </a:p>
          <a:p>
            <a:pPr algn="l" marL="530507" indent="-265254" lvl="1">
              <a:lnSpc>
                <a:spcPts val="3440"/>
              </a:lnSpc>
              <a:buFont typeface="Arial"/>
              <a:buChar char="•"/>
            </a:pPr>
            <a:r>
              <a:rPr lang="en-US" sz="2457" spc="4">
                <a:solidFill>
                  <a:srgbClr val="FFFFFF"/>
                </a:solidFill>
                <a:latin typeface="Poppins"/>
                <a:ea typeface="Poppins"/>
                <a:cs typeface="Poppins"/>
                <a:sym typeface="Poppins"/>
              </a:rPr>
              <a:t>NumPy nhanh</a:t>
            </a:r>
            <a:r>
              <a:rPr lang="en-US" sz="2457" spc="4">
                <a:solidFill>
                  <a:srgbClr val="FFFFFF"/>
                </a:solidFill>
                <a:latin typeface="Poppins"/>
                <a:ea typeface="Poppins"/>
                <a:cs typeface="Poppins"/>
                <a:sym typeface="Poppins"/>
              </a:rPr>
              <a:t> hơ</a:t>
            </a:r>
            <a:r>
              <a:rPr lang="en-US" sz="2457" spc="4">
                <a:solidFill>
                  <a:srgbClr val="FFFFFF"/>
                </a:solidFill>
                <a:latin typeface="Poppins"/>
                <a:ea typeface="Poppins"/>
                <a:cs typeface="Poppins"/>
                <a:sym typeface="Poppins"/>
              </a:rPr>
              <a:t>n rõ rệt: (x - y).mean() ~ 45.4 ms so với hàm vòng lặp ~ 79 ms → NumPy ≈ 1.7× nhanh hơn và ổn định hơn (độ lệch chuẩn 2.26 ms vs 9.57 ms).</a:t>
            </a:r>
          </a:p>
          <a:p>
            <a:pPr algn="l" marL="530507" indent="-265254" lvl="1">
              <a:lnSpc>
                <a:spcPts val="3440"/>
              </a:lnSpc>
              <a:spcBef>
                <a:spcPct val="0"/>
              </a:spcBef>
              <a:buFont typeface="Arial"/>
              <a:buChar char="•"/>
            </a:pPr>
            <a:r>
              <a:rPr lang="en-US" sz="2457" spc="4">
                <a:solidFill>
                  <a:srgbClr val="FFFFFF"/>
                </a:solidFill>
                <a:latin typeface="Poppins"/>
                <a:ea typeface="Poppins"/>
                <a:cs typeface="Poppins"/>
                <a:sym typeface="Poppins"/>
              </a:rPr>
              <a:t>Vì</a:t>
            </a:r>
            <a:r>
              <a:rPr lang="en-US" sz="2457" spc="4">
                <a:solidFill>
                  <a:srgbClr val="FFFFFF"/>
                </a:solidFill>
                <a:latin typeface="Poppins"/>
                <a:ea typeface="Poppins"/>
                <a:cs typeface="Poppins"/>
                <a:sym typeface="Poppins"/>
              </a:rPr>
              <a:t> sao? Vòng lặp Python chịu overhead thông dịch từng phần tử; </a:t>
            </a:r>
            <a:r>
              <a:rPr lang="en-US" sz="2457" spc="4">
                <a:solidFill>
                  <a:srgbClr val="FFFFFF"/>
                </a:solidFill>
                <a:latin typeface="Poppins"/>
                <a:ea typeface="Poppins"/>
                <a:cs typeface="Poppins"/>
                <a:sym typeface="Poppins"/>
              </a:rPr>
              <a:t>NumPy gọi mã C</a:t>
            </a:r>
            <a:r>
              <a:rPr lang="en-US" sz="2457" spc="4">
                <a:solidFill>
                  <a:srgbClr val="FFFFFF"/>
                </a:solidFill>
                <a:latin typeface="Poppins"/>
                <a:ea typeface="Poppins"/>
                <a:cs typeface="Poppins"/>
                <a:sym typeface="Poppins"/>
              </a:rPr>
              <a:t> vector </a:t>
            </a:r>
            <a:r>
              <a:rPr lang="en-US" sz="2457" spc="4">
                <a:solidFill>
                  <a:srgbClr val="FFFFFF"/>
                </a:solidFill>
                <a:latin typeface="Poppins"/>
                <a:ea typeface="Poppins"/>
                <a:cs typeface="Poppins"/>
                <a:sym typeface="Poppins"/>
              </a:rPr>
              <a:t>hóa/SIMD, tối ưu truy cập bộ nhớ.</a:t>
            </a:r>
          </a:p>
          <a:p>
            <a:pPr algn="l" marL="530507" indent="-265254" lvl="1">
              <a:lnSpc>
                <a:spcPts val="3440"/>
              </a:lnSpc>
              <a:spcBef>
                <a:spcPct val="0"/>
              </a:spcBef>
              <a:buFont typeface="Arial"/>
              <a:buChar char="•"/>
            </a:pPr>
            <a:r>
              <a:rPr lang="en-US" sz="2457" spc="4">
                <a:solidFill>
                  <a:srgbClr val="FFFFFF"/>
                </a:solidFill>
                <a:latin typeface="Poppins"/>
                <a:ea typeface="Poppins"/>
                <a:cs typeface="Poppins"/>
                <a:sym typeface="Poppins"/>
              </a:rPr>
              <a:t>Khác số liệu “kinh điển” (nơi Python chậm ~giây): môi trường của bạn có thể bật tối ưu, I/O bộ nhớ/CPU khác, hoặc hàm Python đã được tối giản. Dù vậy, xu hướng</a:t>
            </a:r>
            <a:r>
              <a:rPr lang="en-US" sz="2457" spc="4">
                <a:solidFill>
                  <a:srgbClr val="FFFFFF"/>
                </a:solidFill>
                <a:latin typeface="Poppins"/>
                <a:ea typeface="Poppins"/>
                <a:cs typeface="Poppins"/>
                <a:sym typeface="Poppins"/>
              </a:rPr>
              <a:t> NumPy &gt; Python loop vẫn đúng.</a:t>
            </a:r>
          </a:p>
          <a:p>
            <a:pPr algn="l">
              <a:lnSpc>
                <a:spcPts val="104"/>
              </a:lnSpc>
              <a:spcBef>
                <a:spcPct val="0"/>
              </a:spcBef>
            </a:pPr>
          </a:p>
        </p:txBody>
      </p:sp>
    </p:spTree>
  </p:cSld>
  <p:clrMapOvr>
    <a:masterClrMapping/>
  </p:clrMapOvr>
</p:sld>
</file>

<file path=ppt/slides/slide9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A.7 </a:t>
              </a:r>
            </a:p>
            <a:p>
              <a:pPr algn="ctr">
                <a:lnSpc>
                  <a:spcPts val="1600"/>
                </a:lnSpc>
              </a:pPr>
            </a:p>
          </p:txBody>
        </p:sp>
      </p:grpSp>
      <p:sp>
        <p:nvSpPr>
          <p:cNvPr name="Freeform 5" id="5"/>
          <p:cNvSpPr/>
          <p:nvPr/>
        </p:nvSpPr>
        <p:spPr>
          <a:xfrm flipH="false" flipV="false" rot="0">
            <a:off x="1268599" y="2431135"/>
            <a:ext cx="12196266" cy="7541947"/>
          </a:xfrm>
          <a:custGeom>
            <a:avLst/>
            <a:gdLst/>
            <a:ahLst/>
            <a:cxnLst/>
            <a:rect r="r" b="b" t="t" l="l"/>
            <a:pathLst>
              <a:path h="7541947" w="12196266">
                <a:moveTo>
                  <a:pt x="0" y="0"/>
                </a:moveTo>
                <a:lnTo>
                  <a:pt x="12196266" y="0"/>
                </a:lnTo>
                <a:lnTo>
                  <a:pt x="12196266" y="7541947"/>
                </a:lnTo>
                <a:lnTo>
                  <a:pt x="0" y="7541947"/>
                </a:lnTo>
                <a:lnTo>
                  <a:pt x="0" y="0"/>
                </a:lnTo>
                <a:close/>
              </a:path>
            </a:pathLst>
          </a:custGeom>
          <a:blipFill>
            <a:blip r:embed="rId2"/>
            <a:stretch>
              <a:fillRect l="0" t="0" r="0" b="0"/>
            </a:stretch>
          </a:blipFill>
        </p:spPr>
      </p:sp>
    </p:spTree>
  </p:cSld>
  <p:clrMapOvr>
    <a:masterClrMapping/>
  </p:clrMapOvr>
</p:sld>
</file>

<file path=ppt/slides/slide9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13699918" y="505580"/>
            <a:ext cx="3337041" cy="1534467"/>
            <a:chOff x="0" y="0"/>
            <a:chExt cx="878891" cy="404140"/>
          </a:xfrm>
        </p:grpSpPr>
        <p:sp>
          <p:nvSpPr>
            <p:cNvPr name="Freeform 3" id="3"/>
            <p:cNvSpPr/>
            <p:nvPr/>
          </p:nvSpPr>
          <p:spPr>
            <a:xfrm flipH="false" flipV="false" rot="0">
              <a:off x="0" y="0"/>
              <a:ext cx="878891" cy="404140"/>
            </a:xfrm>
            <a:custGeom>
              <a:avLst/>
              <a:gdLst/>
              <a:ahLst/>
              <a:cxnLst/>
              <a:rect r="r" b="b" t="t" l="l"/>
              <a:pathLst>
                <a:path h="404140" w="878891">
                  <a:moveTo>
                    <a:pt x="202070" y="0"/>
                  </a:moveTo>
                  <a:lnTo>
                    <a:pt x="676822" y="0"/>
                  </a:lnTo>
                  <a:cubicBezTo>
                    <a:pt x="730414" y="0"/>
                    <a:pt x="781811" y="21289"/>
                    <a:pt x="819707" y="59185"/>
                  </a:cubicBezTo>
                  <a:cubicBezTo>
                    <a:pt x="857602" y="97080"/>
                    <a:pt x="878891" y="148478"/>
                    <a:pt x="878891" y="202070"/>
                  </a:cubicBezTo>
                  <a:lnTo>
                    <a:pt x="878891" y="202070"/>
                  </a:lnTo>
                  <a:cubicBezTo>
                    <a:pt x="878891" y="255662"/>
                    <a:pt x="857602" y="307059"/>
                    <a:pt x="819707" y="344955"/>
                  </a:cubicBezTo>
                  <a:cubicBezTo>
                    <a:pt x="781811" y="382850"/>
                    <a:pt x="730414" y="404140"/>
                    <a:pt x="676822" y="404140"/>
                  </a:cubicBezTo>
                  <a:lnTo>
                    <a:pt x="202070" y="404140"/>
                  </a:lnTo>
                  <a:cubicBezTo>
                    <a:pt x="148478" y="404140"/>
                    <a:pt x="97080" y="382850"/>
                    <a:pt x="59185" y="344955"/>
                  </a:cubicBezTo>
                  <a:cubicBezTo>
                    <a:pt x="21289" y="307059"/>
                    <a:pt x="0" y="255662"/>
                    <a:pt x="0" y="202070"/>
                  </a:cubicBezTo>
                  <a:lnTo>
                    <a:pt x="0" y="202070"/>
                  </a:lnTo>
                  <a:cubicBezTo>
                    <a:pt x="0" y="148478"/>
                    <a:pt x="21289" y="97080"/>
                    <a:pt x="59185" y="59185"/>
                  </a:cubicBezTo>
                  <a:cubicBezTo>
                    <a:pt x="97080" y="21289"/>
                    <a:pt x="148478" y="0"/>
                    <a:pt x="202070" y="0"/>
                  </a:cubicBezTo>
                  <a:close/>
                </a:path>
              </a:pathLst>
            </a:custGeom>
            <a:solidFill>
              <a:srgbClr val="00FFFF"/>
            </a:solidFill>
          </p:spPr>
        </p:sp>
        <p:sp>
          <p:nvSpPr>
            <p:cNvPr name="TextBox 4" id="4"/>
            <p:cNvSpPr txBox="true"/>
            <p:nvPr/>
          </p:nvSpPr>
          <p:spPr>
            <a:xfrm>
              <a:off x="0" y="180975"/>
              <a:ext cx="878891" cy="223165"/>
            </a:xfrm>
            <a:prstGeom prst="rect">
              <a:avLst/>
            </a:prstGeom>
          </p:spPr>
          <p:txBody>
            <a:bodyPr anchor="ctr" rtlCol="false" tIns="0" lIns="0" bIns="0" rIns="0"/>
            <a:lstStyle/>
            <a:p>
              <a:pPr algn="ctr">
                <a:lnSpc>
                  <a:spcPts val="1600"/>
                </a:lnSpc>
              </a:pPr>
              <a:r>
                <a:rPr lang="en-US" sz="3200" b="true">
                  <a:solidFill>
                    <a:srgbClr val="000000"/>
                  </a:solidFill>
                  <a:latin typeface="Poppins Bold"/>
                  <a:ea typeface="Poppins Bold"/>
                  <a:cs typeface="Poppins Bold"/>
                  <a:sym typeface="Poppins Bold"/>
                </a:rPr>
                <a:t>A.7 </a:t>
              </a:r>
            </a:p>
            <a:p>
              <a:pPr algn="ctr">
                <a:lnSpc>
                  <a:spcPts val="1600"/>
                </a:lnSpc>
              </a:pPr>
            </a:p>
          </p:txBody>
        </p:sp>
      </p:grpSp>
      <p:sp>
        <p:nvSpPr>
          <p:cNvPr name="TextBox 5" id="5"/>
          <p:cNvSpPr txBox="true"/>
          <p:nvPr/>
        </p:nvSpPr>
        <p:spPr>
          <a:xfrm rot="0">
            <a:off x="1390743" y="1551364"/>
            <a:ext cx="11135605" cy="8279732"/>
          </a:xfrm>
          <a:prstGeom prst="rect">
            <a:avLst/>
          </a:prstGeom>
        </p:spPr>
        <p:txBody>
          <a:bodyPr anchor="t" rtlCol="false" tIns="0" lIns="0" bIns="0" rIns="0">
            <a:spAutoFit/>
          </a:bodyPr>
          <a:lstStyle/>
          <a:p>
            <a:pPr algn="l">
              <a:lnSpc>
                <a:spcPts val="6091"/>
              </a:lnSpc>
            </a:pPr>
            <a:r>
              <a:rPr lang="en-US" sz="4351" spc="8" b="true">
                <a:solidFill>
                  <a:srgbClr val="FFFFFF"/>
                </a:solidFill>
                <a:latin typeface="Poppins Bold"/>
                <a:ea typeface="Poppins Bold"/>
                <a:cs typeface="Poppins Bold"/>
                <a:sym typeface="Poppins Bold"/>
              </a:rPr>
              <a:t>Kết luận:</a:t>
            </a:r>
          </a:p>
          <a:p>
            <a:pPr algn="l">
              <a:lnSpc>
                <a:spcPts val="5251"/>
              </a:lnSpc>
            </a:pPr>
          </a:p>
          <a:p>
            <a:pPr algn="l">
              <a:lnSpc>
                <a:spcPts val="4131"/>
              </a:lnSpc>
              <a:spcBef>
                <a:spcPct val="0"/>
              </a:spcBef>
            </a:pPr>
            <a:r>
              <a:rPr lang="en-US" sz="2951" spc="5">
                <a:solidFill>
                  <a:srgbClr val="FFFFFF"/>
                </a:solidFill>
                <a:latin typeface="Poppins"/>
                <a:ea typeface="Poppins"/>
                <a:cs typeface="Poppins"/>
                <a:sym typeface="Poppins"/>
              </a:rPr>
              <a:t>NumPy là baseline nhanh nhờ vector hóa, nhưng Numba mang “vận tốc C” đến chính c</a:t>
            </a:r>
            <a:r>
              <a:rPr lang="en-US" sz="2951" spc="5">
                <a:solidFill>
                  <a:srgbClr val="FFFFFF"/>
                </a:solidFill>
                <a:latin typeface="Poppins"/>
                <a:ea typeface="Poppins"/>
                <a:cs typeface="Poppins"/>
                <a:sym typeface="Poppins"/>
              </a:rPr>
              <a:t>ode Python của bạn. Khi bạn có thuật toán tự viết (vòng lặp, logic rẽ nhánh phức tạp, không tiện vector hóa), thêm @njit thường biến nó thành mã máy tối ưu. </a:t>
            </a:r>
          </a:p>
          <a:p>
            <a:pPr algn="l">
              <a:lnSpc>
                <a:spcPts val="4131"/>
              </a:lnSpc>
              <a:spcBef>
                <a:spcPct val="0"/>
              </a:spcBef>
            </a:pPr>
            <a:r>
              <a:rPr lang="en-US" sz="2951" spc="5">
                <a:solidFill>
                  <a:srgbClr val="FFFFFF"/>
                </a:solidFill>
                <a:latin typeface="Poppins"/>
                <a:ea typeface="Poppins"/>
                <a:cs typeface="Poppins"/>
                <a:sym typeface="Poppins"/>
              </a:rPr>
              <a:t>Kết quả: bạn giữ nguyên cú pháp Python, mà vẫn đạt hiệu năng gần C/Fortran — đặc biệt hữu dụng khi:</a:t>
            </a:r>
          </a:p>
          <a:p>
            <a:pPr algn="l" marL="637193" indent="-318596" lvl="1">
              <a:lnSpc>
                <a:spcPts val="4131"/>
              </a:lnSpc>
              <a:spcBef>
                <a:spcPct val="0"/>
              </a:spcBef>
              <a:buFont typeface="Arial"/>
              <a:buChar char="•"/>
            </a:pPr>
            <a:r>
              <a:rPr lang="en-US" sz="2951" spc="5">
                <a:solidFill>
                  <a:srgbClr val="FFFFFF"/>
                </a:solidFill>
                <a:latin typeface="Poppins"/>
                <a:ea typeface="Poppins"/>
                <a:cs typeface="Poppins"/>
                <a:sym typeface="Poppins"/>
              </a:rPr>
              <a:t>Vector hóa thuần NumPy khó/không diễn đạt được,</a:t>
            </a:r>
          </a:p>
          <a:p>
            <a:pPr algn="l" marL="637193" indent="-318596" lvl="1">
              <a:lnSpc>
                <a:spcPts val="4131"/>
              </a:lnSpc>
              <a:spcBef>
                <a:spcPct val="0"/>
              </a:spcBef>
              <a:buFont typeface="Arial"/>
              <a:buChar char="•"/>
            </a:pPr>
            <a:r>
              <a:rPr lang="en-US" sz="2951" spc="5">
                <a:solidFill>
                  <a:srgbClr val="FFFFFF"/>
                </a:solidFill>
                <a:latin typeface="Poppins"/>
                <a:ea typeface="Poppins"/>
                <a:cs typeface="Poppins"/>
                <a:sym typeface="Poppins"/>
              </a:rPr>
              <a:t>Bạn cần tối ưu phần lõi tính toán (inner loops),</a:t>
            </a:r>
          </a:p>
          <a:p>
            <a:pPr algn="l" marL="637193" indent="-318596" lvl="1">
              <a:lnSpc>
                <a:spcPts val="4131"/>
              </a:lnSpc>
              <a:spcBef>
                <a:spcPct val="0"/>
              </a:spcBef>
              <a:buFont typeface="Arial"/>
              <a:buChar char="•"/>
            </a:pPr>
            <a:r>
              <a:rPr lang="en-US" sz="2951" spc="5">
                <a:solidFill>
                  <a:srgbClr val="FFFFFF"/>
                </a:solidFill>
                <a:latin typeface="Poppins"/>
                <a:ea typeface="Poppins"/>
                <a:cs typeface="Poppins"/>
                <a:sym typeface="Poppins"/>
              </a:rPr>
              <a:t>Hoặc muốn tránh copy bộ nhớ do tạo mảng tạm khi vector hóa.</a:t>
            </a:r>
          </a:p>
          <a:p>
            <a:pPr algn="l">
              <a:lnSpc>
                <a:spcPts val="4131"/>
              </a:lnSpc>
              <a:spcBef>
                <a:spcPct val="0"/>
              </a:spcBef>
            </a:pPr>
          </a:p>
          <a:p>
            <a:pPr algn="l">
              <a:lnSpc>
                <a:spcPts val="4131"/>
              </a:lnSpc>
              <a:spcBef>
                <a:spcPct val="0"/>
              </a:spcBef>
            </a:pPr>
          </a:p>
        </p:txBody>
      </p:sp>
      <p:sp>
        <p:nvSpPr>
          <p:cNvPr name="Freeform 6" id="6"/>
          <p:cNvSpPr/>
          <p:nvPr/>
        </p:nvSpPr>
        <p:spPr>
          <a:xfrm flipH="false" flipV="false" rot="0">
            <a:off x="12938576" y="6253136"/>
            <a:ext cx="4859724" cy="3005164"/>
          </a:xfrm>
          <a:custGeom>
            <a:avLst/>
            <a:gdLst/>
            <a:ahLst/>
            <a:cxnLst/>
            <a:rect r="r" b="b" t="t" l="l"/>
            <a:pathLst>
              <a:path h="3005164" w="4859724">
                <a:moveTo>
                  <a:pt x="0" y="0"/>
                </a:moveTo>
                <a:lnTo>
                  <a:pt x="4859724" y="0"/>
                </a:lnTo>
                <a:lnTo>
                  <a:pt x="4859724" y="3005164"/>
                </a:lnTo>
                <a:lnTo>
                  <a:pt x="0" y="3005164"/>
                </a:lnTo>
                <a:lnTo>
                  <a:pt x="0" y="0"/>
                </a:lnTo>
                <a:close/>
              </a:path>
            </a:pathLst>
          </a:custGeom>
          <a:blipFill>
            <a:blip r:embed="rId2"/>
            <a:stretch>
              <a:fillRect l="0" t="0" r="0" b="0"/>
            </a:stretch>
          </a:blipFill>
        </p:spPr>
      </p:sp>
    </p:spTree>
  </p:cSld>
  <p:clrMapOvr>
    <a:masterClrMapping/>
  </p:clrMapOvr>
</p:sld>
</file>

<file path=ppt/slides/slide98.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71528" y="3616742"/>
            <a:ext cx="14490814" cy="4074212"/>
          </a:xfrm>
          <a:prstGeom prst="rect">
            <a:avLst/>
          </a:prstGeom>
        </p:spPr>
        <p:txBody>
          <a:bodyPr anchor="t" rtlCol="false" tIns="0" lIns="0" bIns="0" rIns="0">
            <a:spAutoFit/>
          </a:bodyPr>
          <a:lstStyle/>
          <a:p>
            <a:pPr algn="just">
              <a:lnSpc>
                <a:spcPts val="5258"/>
              </a:lnSpc>
            </a:pPr>
            <a:r>
              <a:rPr lang="en-US" sz="5365" spc="-252">
                <a:solidFill>
                  <a:srgbClr val="FFFFFF"/>
                </a:solidFill>
                <a:latin typeface="Times New Roman"/>
                <a:ea typeface="Times New Roman"/>
                <a:cs typeface="Times New Roman"/>
                <a:sym typeface="Times New Roman"/>
              </a:rPr>
              <a:t>#Tạo một hàm cộng phần tử bằng Numba — dạng ufunc</a:t>
            </a:r>
          </a:p>
          <a:p>
            <a:pPr algn="just">
              <a:lnSpc>
                <a:spcPts val="5258"/>
              </a:lnSpc>
            </a:pPr>
          </a:p>
          <a:p>
            <a:pPr algn="just">
              <a:lnSpc>
                <a:spcPts val="5258"/>
              </a:lnSpc>
            </a:pPr>
            <a:r>
              <a:rPr lang="en-US" sz="5365" spc="-252">
                <a:solidFill>
                  <a:srgbClr val="FFFFFF"/>
                </a:solidFill>
                <a:latin typeface="Times New Roman"/>
                <a:ea typeface="Times New Roman"/>
                <a:cs typeface="Times New Roman"/>
                <a:sym typeface="Times New Roman"/>
              </a:rPr>
              <a:t>from numba import vectorize</a:t>
            </a:r>
          </a:p>
          <a:p>
            <a:pPr algn="just">
              <a:lnSpc>
                <a:spcPts val="5258"/>
              </a:lnSpc>
            </a:pPr>
            <a:r>
              <a:rPr lang="en-US" sz="5365" spc="-252">
                <a:solidFill>
                  <a:srgbClr val="FFFFFF"/>
                </a:solidFill>
                <a:latin typeface="Times New Roman"/>
                <a:ea typeface="Times New Roman"/>
                <a:cs typeface="Times New Roman"/>
                <a:sym typeface="Times New Roman"/>
              </a:rPr>
              <a:t>@vectorize</a:t>
            </a:r>
          </a:p>
          <a:p>
            <a:pPr algn="just">
              <a:lnSpc>
                <a:spcPts val="5258"/>
              </a:lnSpc>
            </a:pPr>
            <a:r>
              <a:rPr lang="en-US" sz="5365" spc="-252">
                <a:solidFill>
                  <a:srgbClr val="FFFFFF"/>
                </a:solidFill>
                <a:latin typeface="Times New Roman"/>
                <a:ea typeface="Times New Roman"/>
                <a:cs typeface="Times New Roman"/>
                <a:sym typeface="Times New Roman"/>
              </a:rPr>
              <a:t>def nb_add(x, y):</a:t>
            </a:r>
          </a:p>
          <a:p>
            <a:pPr algn="just">
              <a:lnSpc>
                <a:spcPts val="5258"/>
              </a:lnSpc>
            </a:pPr>
            <a:r>
              <a:rPr lang="en-US" sz="5365" spc="-252">
                <a:solidFill>
                  <a:srgbClr val="FFFFFF"/>
                </a:solidFill>
                <a:latin typeface="Times New Roman"/>
                <a:ea typeface="Times New Roman"/>
                <a:cs typeface="Times New Roman"/>
                <a:sym typeface="Times New Roman"/>
              </a:rPr>
              <a:t>  return x + y</a:t>
            </a:r>
          </a:p>
        </p:txBody>
      </p:sp>
      <p:sp>
        <p:nvSpPr>
          <p:cNvPr name="TextBox 3" id="3"/>
          <p:cNvSpPr txBox="true"/>
          <p:nvPr/>
        </p:nvSpPr>
        <p:spPr>
          <a:xfrm rot="0">
            <a:off x="1271528" y="1637045"/>
            <a:ext cx="16521741" cy="740462"/>
          </a:xfrm>
          <a:prstGeom prst="rect">
            <a:avLst/>
          </a:prstGeom>
        </p:spPr>
        <p:txBody>
          <a:bodyPr anchor="t" rtlCol="false" tIns="0" lIns="0" bIns="0" rIns="0">
            <a:spAutoFit/>
          </a:bodyPr>
          <a:lstStyle/>
          <a:p>
            <a:pPr algn="just">
              <a:lnSpc>
                <a:spcPts val="5258"/>
              </a:lnSpc>
            </a:pPr>
            <a:r>
              <a:rPr lang="en-US" sz="5365" spc="-252">
                <a:solidFill>
                  <a:srgbClr val="00FFFF"/>
                </a:solidFill>
                <a:latin typeface="Times New Roman"/>
                <a:ea typeface="Times New Roman"/>
                <a:cs typeface="Times New Roman"/>
                <a:sym typeface="Times New Roman"/>
              </a:rPr>
              <a:t> Creating Custom numpy.ufunc Objects with Numba</a:t>
            </a:r>
          </a:p>
        </p:txBody>
      </p:sp>
    </p:spTree>
  </p:cSld>
  <p:clrMapOvr>
    <a:masterClrMapping/>
  </p:clrMapOvr>
</p:sld>
</file>

<file path=ppt/slides/slide99.xml><?xml version="1.0" encoding="utf-8"?>
<p:sld xmlns:p="http://schemas.openxmlformats.org/presentationml/2006/main" xmlns:a="http://schemas.openxmlformats.org/drawingml/2006/main">
  <p:cSld>
    <p:bg>
      <p:bgPr>
        <a:gradFill rotWithShape="true">
          <a:gsLst>
            <a:gs pos="0">
              <a:srgbClr val="000640">
                <a:alpha val="100000"/>
              </a:srgbClr>
            </a:gs>
            <a:gs pos="100000">
              <a:srgbClr val="020070">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390743" y="2566827"/>
            <a:ext cx="14844254" cy="6266146"/>
          </a:xfrm>
          <a:prstGeom prst="rect">
            <a:avLst/>
          </a:prstGeom>
        </p:spPr>
        <p:txBody>
          <a:bodyPr anchor="t" rtlCol="false" tIns="0" lIns="0" bIns="0" rIns="0">
            <a:spAutoFit/>
          </a:bodyPr>
          <a:lstStyle/>
          <a:p>
            <a:pPr algn="l">
              <a:lnSpc>
                <a:spcPts val="5951"/>
              </a:lnSpc>
            </a:pPr>
            <a:r>
              <a:rPr lang="en-US" sz="4251" spc="8">
                <a:solidFill>
                  <a:srgbClr val="FFFFFF"/>
                </a:solidFill>
                <a:latin typeface="Poppins"/>
                <a:ea typeface="Poppins"/>
                <a:cs typeface="Poppins"/>
                <a:sym typeface="Poppins"/>
              </a:rPr>
              <a:t> Nhận xét:</a:t>
            </a:r>
          </a:p>
          <a:p>
            <a:pPr algn="l" marL="701961" indent="-350981" lvl="1">
              <a:lnSpc>
                <a:spcPts val="4551"/>
              </a:lnSpc>
              <a:spcBef>
                <a:spcPct val="0"/>
              </a:spcBef>
              <a:buFont typeface="Arial"/>
              <a:buChar char="•"/>
            </a:pPr>
            <a:r>
              <a:rPr lang="en-US" sz="3251" spc="6">
                <a:solidFill>
                  <a:srgbClr val="FFFFFF"/>
                </a:solidFill>
                <a:latin typeface="Poppins"/>
                <a:ea typeface="Poppins"/>
                <a:cs typeface="Poppins"/>
                <a:sym typeface="Poppins"/>
              </a:rPr>
              <a:t>@n</a:t>
            </a:r>
            <a:r>
              <a:rPr lang="en-US" sz="3251" spc="6">
                <a:solidFill>
                  <a:srgbClr val="FFFFFF"/>
                </a:solidFill>
                <a:latin typeface="Poppins"/>
                <a:ea typeface="Poppins"/>
                <a:cs typeface="Poppins"/>
                <a:sym typeface="Poppins"/>
              </a:rPr>
              <a:t>umba.vectorize tạo ufunc biên dịch như ufunc gốc của NumPy: broadcasting, dtype dispatch, và các</a:t>
            </a:r>
            <a:r>
              <a:rPr lang="en-US" sz="3251" spc="6">
                <a:solidFill>
                  <a:srgbClr val="FFFFFF"/>
                </a:solidFill>
                <a:latin typeface="Poppins"/>
                <a:ea typeface="Poppins"/>
                <a:cs typeface="Poppins"/>
                <a:sym typeface="Poppins"/>
              </a:rPr>
              <a:t> method như .accumulate/.reduce hoạt động y hệt.</a:t>
            </a:r>
          </a:p>
          <a:p>
            <a:pPr algn="l" marL="701961" indent="-350981" lvl="1">
              <a:lnSpc>
                <a:spcPts val="4551"/>
              </a:lnSpc>
              <a:spcBef>
                <a:spcPct val="0"/>
              </a:spcBef>
              <a:buFont typeface="Arial"/>
              <a:buChar char="•"/>
            </a:pPr>
            <a:r>
              <a:rPr lang="en-US" sz="3251" spc="6">
                <a:solidFill>
                  <a:srgbClr val="FFFFFF"/>
                </a:solidFill>
                <a:latin typeface="Poppins"/>
                <a:ea typeface="Poppins"/>
                <a:cs typeface="Poppins"/>
                <a:sym typeface="Poppins"/>
              </a:rPr>
              <a:t>Ví dụ nb_add(x, x) trả về mảng; nb_add.accumulate(x, 0) cho tổng lũy tích—đúng hành vi của ufunc chuẩn.</a:t>
            </a:r>
          </a:p>
          <a:p>
            <a:pPr algn="l" marL="701961" indent="-350981" lvl="1">
              <a:lnSpc>
                <a:spcPts val="4551"/>
              </a:lnSpc>
              <a:spcBef>
                <a:spcPct val="0"/>
              </a:spcBef>
              <a:buFont typeface="Arial"/>
              <a:buChar char="•"/>
            </a:pPr>
            <a:r>
              <a:rPr lang="en-US" sz="3251" spc="6">
                <a:solidFill>
                  <a:srgbClr val="FFFFFF"/>
                </a:solidFill>
                <a:latin typeface="Poppins"/>
                <a:ea typeface="Poppins"/>
                <a:cs typeface="Poppins"/>
                <a:sym typeface="Poppins"/>
              </a:rPr>
              <a:t>Ưu điểm: viết hàm scalar “x, y → x+y”, còn Numba lo song song hóa theo phần tử và biên dịch.</a:t>
            </a:r>
          </a:p>
          <a:p>
            <a:pPr algn="l" marL="701961" indent="-350981" lvl="1">
              <a:lnSpc>
                <a:spcPts val="4551"/>
              </a:lnSpc>
              <a:spcBef>
                <a:spcPct val="0"/>
              </a:spcBef>
              <a:buFont typeface="Arial"/>
              <a:buChar char="•"/>
            </a:pPr>
            <a:r>
              <a:rPr lang="en-US" sz="3251" spc="6">
                <a:solidFill>
                  <a:srgbClr val="FFFFFF"/>
                </a:solidFill>
                <a:latin typeface="Poppins"/>
                <a:ea typeface="Poppins"/>
                <a:cs typeface="Poppins"/>
                <a:sym typeface="Poppins"/>
              </a:rPr>
              <a:t>Có thể chỉ định chữ ký kiểu và target (CPU, parallel=True, hoặc CUDA), giúp tối ưu hiệu năng đa nền tảng.</a:t>
            </a:r>
          </a:p>
          <a:p>
            <a:pPr algn="l">
              <a:lnSpc>
                <a:spcPts val="2591"/>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DAG1xB6fzgE</dc:identifier>
  <dcterms:modified xsi:type="dcterms:W3CDTF">2011-08-01T06:04:30Z</dcterms:modified>
  <cp:revision>1</cp:revision>
  <dc:title>Blue Modern Data Analysis Presentation</dc:title>
</cp:coreProperties>
</file>